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32" r:id="rId4"/>
    <p:sldId id="333" r:id="rId6"/>
    <p:sldId id="336" r:id="rId7"/>
    <p:sldId id="378" r:id="rId8"/>
    <p:sldId id="375" r:id="rId9"/>
    <p:sldId id="376" r:id="rId10"/>
    <p:sldId id="340" r:id="rId11"/>
    <p:sldId id="372" r:id="rId12"/>
    <p:sldId id="343" r:id="rId13"/>
    <p:sldId id="373" r:id="rId14"/>
    <p:sldId id="339" r:id="rId15"/>
    <p:sldId id="338" r:id="rId16"/>
    <p:sldId id="347" r:id="rId17"/>
    <p:sldId id="362" r:id="rId18"/>
    <p:sldId id="348" r:id="rId19"/>
    <p:sldId id="349" r:id="rId20"/>
    <p:sldId id="351" r:id="rId21"/>
    <p:sldId id="352" r:id="rId22"/>
    <p:sldId id="374" r:id="rId23"/>
    <p:sldId id="396" r:id="rId24"/>
    <p:sldId id="353" r:id="rId25"/>
    <p:sldId id="354" r:id="rId26"/>
    <p:sldId id="363" r:id="rId27"/>
    <p:sldId id="389" r:id="rId28"/>
    <p:sldId id="358" r:id="rId29"/>
    <p:sldId id="380" r:id="rId30"/>
    <p:sldId id="405" r:id="rId31"/>
    <p:sldId id="379" r:id="rId32"/>
    <p:sldId id="36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CC0000"/>
    <a:srgbClr val="666699"/>
    <a:srgbClr val="800080"/>
    <a:srgbClr val="990033"/>
    <a:srgbClr val="009999"/>
    <a:srgbClr val="FF0000"/>
    <a:srgbClr val="00CC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7" autoAdjust="0"/>
    <p:restoredTop sz="94683" autoAdjust="0"/>
  </p:normalViewPr>
  <p:slideViewPr>
    <p:cSldViewPr>
      <p:cViewPr>
        <p:scale>
          <a:sx n="100" d="100"/>
          <a:sy n="100" d="100"/>
        </p:scale>
        <p:origin x="-2250" y="-282"/>
      </p:cViewPr>
      <p:guideLst>
        <p:guide orient="horz" pos="2124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91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91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391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91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91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fld id="{CB3087C3-241C-4679-B51C-DDE842A6468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B8E10E-0A5E-49D8-81D5-52791D1614CC}" type="slidenum">
              <a:rPr lang="en-US" altLang="zh-CN"/>
            </a:fld>
            <a:endParaRPr lang="en-US" altLang="zh-CN"/>
          </a:p>
        </p:txBody>
      </p:sp>
      <p:sp>
        <p:nvSpPr>
          <p:cNvPr id="73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30F98-1B7C-4B58-BF0E-7E90F65AC9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2FCB5-8B45-49B2-B05F-0E0935DD80C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81075"/>
            <a:ext cx="2058988" cy="51450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81075"/>
            <a:ext cx="6029325" cy="51450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50BC2-03EB-4FD6-9CE8-B6292328EE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Freeform 50"/>
          <p:cNvSpPr/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E30F98-1B7C-4B58-BF0E-7E90F65AC9A2}" type="slidenum">
              <a:rPr lang="en-US" altLang="zh-CN" smtClean="0"/>
            </a:fld>
            <a:endParaRPr lang="en-US" altLang="zh-CN"/>
          </a:p>
        </p:txBody>
      </p:sp>
      <p:grpSp>
        <p:nvGrpSpPr>
          <p:cNvPr id="2" name="Group 60"/>
          <p:cNvGrpSpPr/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100" name="Freeform 28"/>
            <p:cNvSpPr/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9"/>
            <p:cNvSpPr/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0"/>
            <p:cNvSpPr/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57"/>
            <p:cNvGrpSpPr/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03" name="Freeform 31"/>
              <p:cNvSpPr/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4" name="Freeform 32"/>
              <p:cNvSpPr/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5" name="Freeform 33"/>
              <p:cNvSpPr/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6" name="Freeform 34"/>
              <p:cNvSpPr/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" name="Freeform 35"/>
              <p:cNvSpPr/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59"/>
          <p:cNvGrpSpPr/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109" name="Freeform 37"/>
            <p:cNvSpPr/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38"/>
            <p:cNvSpPr/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39"/>
            <p:cNvSpPr/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Group 58"/>
            <p:cNvGrpSpPr/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12" name="Freeform 40"/>
              <p:cNvSpPr/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3" name="Freeform 41"/>
              <p:cNvSpPr/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Freeform 42"/>
              <p:cNvSpPr/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43"/>
              <p:cNvSpPr/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44"/>
              <p:cNvSpPr/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17" name="Freeform 45"/>
          <p:cNvSpPr/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21" name="Freeform 49"/>
          <p:cNvSpPr/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4BB3-5B5F-460F-ADEE-FDD9055F92E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039DA-2D1F-4068-8731-82CE3F01FE1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8DEF0-274A-4A50-9769-B22E3EA7068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27686-5A37-4230-AB06-946F9E3B093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C2D94-AB1A-4B93-A95D-2D977D4AC00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C1138-0C9F-49DD-A501-E0A391E35A4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56AC4-543E-4F56-B8C4-70B6F9C5DBD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4BB3-5B5F-460F-ADEE-FDD9055F92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91CFB-D9AB-48D7-ADA0-205C56D7EEA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2FCB5-8B45-49B2-B05F-0E0935DD80C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50BC2-03EB-4FD6-9CE8-B6292328EE8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039DA-2D1F-4068-8731-82CE3F01FE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16113"/>
            <a:ext cx="4038600" cy="4210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16113"/>
            <a:ext cx="4038600" cy="4210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8DEF0-274A-4A50-9769-B22E3EA706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27686-5A37-4230-AB06-946F9E3B09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C2D94-AB1A-4B93-A95D-2D977D4AC00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C1138-0C9F-49DD-A501-E0A391E35A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56AC4-543E-4F56-B8C4-70B6F9C5DB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91CFB-D9AB-48D7-ADA0-205C56D7EEA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81075"/>
            <a:ext cx="8229600" cy="863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16113"/>
            <a:ext cx="8229600" cy="4210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297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297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+mn-lt"/>
              </a:defRPr>
            </a:lvl1pPr>
          </a:lstStyle>
          <a:p>
            <a:fld id="{791974BD-DD10-4F79-921E-3FE968DD521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 dir="r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Freeform 24"/>
          <p:cNvSpPr/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ea typeface="宋体" panose="02010600030101010101" pitchFamily="2" charset="-122"/>
              </a:defRPr>
            </a:lvl1pPr>
          </a:lstStyle>
          <a:p>
            <a:fld id="{791974BD-DD10-4F79-921E-3FE968DD521E}" type="slidenum">
              <a:rPr lang="en-US" altLang="zh-CN" smtClean="0"/>
            </a:fld>
            <a:endParaRPr lang="en-US" altLang="zh-CN"/>
          </a:p>
        </p:txBody>
      </p:sp>
      <p:sp>
        <p:nvSpPr>
          <p:cNvPr id="1051" name="Freeform 27"/>
          <p:cNvSpPr/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3" name="Freeform 29"/>
          <p:cNvSpPr/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42"/>
          <p:cNvGrpSpPr/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46" name="Freeform 22"/>
            <p:cNvSpPr/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3"/>
            <p:cNvSpPr/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5"/>
            <p:cNvSpPr/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6"/>
            <p:cNvSpPr/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33"/>
            <p:cNvSpPr/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34"/>
            <p:cNvSpPr/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35"/>
            <p:cNvSpPr/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36"/>
            <p:cNvSpPr/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37"/>
            <p:cNvSpPr/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137"/>
            <p:cNvGrpSpPr/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128"/>
              <p:cNvGrpSpPr/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3" name="Freeform 49"/>
                <p:cNvSpPr/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7" name="Freeform 53"/>
                <p:cNvSpPr/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56"/>
                <p:cNvSpPr/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0" name="Freeform 46"/>
              <p:cNvSpPr/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50"/>
              <p:cNvSpPr/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51"/>
              <p:cNvSpPr/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" name="Group 126"/>
              <p:cNvGrpSpPr/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56" name="Freeform 32"/>
                <p:cNvSpPr/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45"/>
                <p:cNvSpPr/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47"/>
                <p:cNvSpPr/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48"/>
                <p:cNvSpPr/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52"/>
                <p:cNvSpPr/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8" name="Freeform 54"/>
                <p:cNvSpPr/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55"/>
                <p:cNvSpPr/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1" name="Freeform 57"/>
                <p:cNvSpPr/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Group 136"/>
          <p:cNvGrpSpPr/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52" name="Freeform 28"/>
            <p:cNvSpPr/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59"/>
            <p:cNvSpPr/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41"/>
          <p:cNvGrpSpPr/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132"/>
            <p:cNvGrpSpPr/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54" name="Freeform 30"/>
              <p:cNvSpPr/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131"/>
              <p:cNvGrpSpPr/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55" name="Freeform 31"/>
                <p:cNvSpPr/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Freeform 38"/>
                <p:cNvSpPr/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39"/>
                <p:cNvSpPr/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40"/>
                <p:cNvSpPr/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41"/>
                <p:cNvSpPr/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6" name="Freeform 42"/>
                <p:cNvSpPr/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43"/>
                <p:cNvSpPr/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44"/>
                <p:cNvSpPr/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64" name="Line 140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r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hyperlink" Target="&#20013;&#23665;&#22823;&#23398;&#28041;&#23494;&#23398;&#20301;&#35770;&#25991;&#23450;&#23494;&#23457;&#25209;&#34920;.doc" TargetMode="External"/><Relationship Id="rId1" Type="http://schemas.openxmlformats.org/officeDocument/2006/relationships/hyperlink" Target="&#20013;&#23665;&#22823;&#23398;&#20869;&#37096;&#23398;&#20301;&#35770;&#25991;&#20445;&#23494;&#23457;&#25209;&#34920;.doc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hyperlink" Target="&#30805;&#22763;&#35770;&#25991;&#35780;&#38405;&#20070;&#65288;&#31185;&#23398;&#23398;&#20301;&#19987;&#29992;&#65289;.doc" TargetMode="External"/><Relationship Id="rId1" Type="http://schemas.openxmlformats.org/officeDocument/2006/relationships/hyperlink" Target="&#21338;&#22763;&#35770;&#25991;&#35780;&#38405;&#20070;.doc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hyperlink" Target="&#20013;&#23665;&#22823;&#23398;&#23398;&#20301;&#35770;&#25991;&#32467;&#26500;&#24418;&#24335;.doc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altLang="zh-CN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2018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研究生论文答辩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与申请学位指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endParaRPr lang="en-US" altLang="zh-CN" sz="4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endParaRPr lang="en-US" altLang="zh-CN" sz="48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研究生科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2017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endParaRPr lang="zh-CN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Tx/>
              <a:buNone/>
            </a:pPr>
            <a:r>
              <a:rPr lang="en-US" altLang="zh-CN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en-US" altLang="zh-CN" sz="4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1800"/>
            <a:ext cx="8229600" cy="8636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、保密论文管理</a:t>
            </a:r>
            <a:endParaRPr lang="zh-CN" altLang="en-US" sz="36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155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696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dirty="0">
                <a:solidFill>
                  <a:srgbClr val="C00000"/>
                </a:solidFill>
              </a:rPr>
              <a:t>保密论文分 涉密论文与内部论文</a:t>
            </a:r>
            <a:endParaRPr lang="zh-CN" altLang="en-US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/>
              <a:t>《</a:t>
            </a:r>
            <a:r>
              <a:rPr lang="zh-CN" altLang="en-US" dirty="0"/>
              <a:t>中山大学研究生学位论文保密管理暂行办法</a:t>
            </a:r>
            <a:r>
              <a:rPr lang="en-US" altLang="zh-CN" dirty="0"/>
              <a:t>》</a:t>
            </a:r>
            <a:r>
              <a:rPr lang="zh-CN" altLang="en-US" dirty="0"/>
              <a:t>中大密</a:t>
            </a:r>
            <a:r>
              <a:rPr lang="en-US" altLang="zh-CN" dirty="0"/>
              <a:t>【2010】3</a:t>
            </a:r>
            <a:r>
              <a:rPr lang="zh-CN" altLang="en-US" dirty="0"/>
              <a:t>号（网址：研究生院</a:t>
            </a:r>
            <a:r>
              <a:rPr lang="en-US" altLang="zh-CN" dirty="0"/>
              <a:t>—</a:t>
            </a:r>
            <a:r>
              <a:rPr lang="zh-CN" altLang="en-US" dirty="0"/>
              <a:t>学位工作）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>
                <a:hlinkClick r:id="rId1" action="ppaction://hlinkfile"/>
              </a:rPr>
              <a:t>中山大学内部学位论文保密审批表</a:t>
            </a:r>
            <a:r>
              <a:rPr lang="en-US" altLang="zh-CN" dirty="0">
                <a:hlinkClick r:id="rId1" action="ppaction://hlinkfile"/>
              </a:rPr>
              <a:t>.doc</a:t>
            </a:r>
            <a:endParaRPr lang="en-US" altLang="zh-CN" dirty="0"/>
          </a:p>
          <a:p>
            <a:pPr>
              <a:lnSpc>
                <a:spcPct val="80000"/>
              </a:lnSpc>
            </a:pPr>
            <a:r>
              <a:rPr lang="zh-CN" altLang="en-US" dirty="0">
                <a:hlinkClick r:id="rId2" action="ppaction://hlinkfile"/>
              </a:rPr>
              <a:t>中山大学涉密学位论文定密审批表</a:t>
            </a:r>
            <a:r>
              <a:rPr lang="en-US" altLang="zh-CN" dirty="0">
                <a:hlinkClick r:id="rId2" action="ppaction://hlinkfile"/>
              </a:rPr>
              <a:t>.doc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6629400" cy="838200"/>
          </a:xfrm>
        </p:spPr>
        <p:txBody>
          <a:bodyPr/>
          <a:lstStyle/>
          <a:p>
            <a:r>
              <a:rPr lang="zh-CN" altLang="en-US" sz="4000" dirty="0">
                <a:solidFill>
                  <a:schemeClr val="accent2"/>
                </a:solidFill>
                <a:ea typeface="黑体" panose="02010609060101010101" pitchFamily="49" charset="-122"/>
              </a:rPr>
              <a:t>五、论文送审</a:t>
            </a:r>
            <a:endParaRPr lang="zh-CN" altLang="en-US" sz="40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546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696200" cy="441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、送审材料准备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网上评阅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硕士论文送审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zh-CN" altLang="en-US" dirty="0"/>
              <a:t>份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同等学力硕士送审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zh-CN" altLang="en-US" dirty="0"/>
              <a:t>份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>
                <a:sym typeface="+mn-ea"/>
              </a:rPr>
              <a:t>同等学力博士送审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sym typeface="+mn-ea"/>
              </a:rPr>
              <a:t>5</a:t>
            </a:r>
            <a:r>
              <a:rPr lang="zh-CN" altLang="en-US" dirty="0">
                <a:sym typeface="+mn-ea"/>
              </a:rPr>
              <a:t>份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博士论文送审</a:t>
            </a: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</a:rPr>
              <a:t>份</a:t>
            </a:r>
            <a:endParaRPr lang="zh-CN" altLang="en-US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dirty="0">
                <a:solidFill>
                  <a:srgbClr val="C00000"/>
                </a:solidFill>
              </a:rPr>
              <a:t>只需上传电子版论</a:t>
            </a:r>
            <a:r>
              <a:rPr lang="zh-CN" altLang="en-US" dirty="0" smtClean="0">
                <a:solidFill>
                  <a:srgbClr val="C00000"/>
                </a:solidFill>
              </a:rPr>
              <a:t>文</a:t>
            </a:r>
            <a:r>
              <a:rPr lang="en-US" altLang="zh-CN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PDF</a:t>
            </a:r>
            <a:r>
              <a:rPr lang="zh-CN" altLang="en-US" dirty="0" smtClean="0">
                <a:solidFill>
                  <a:srgbClr val="C00000"/>
                </a:solidFill>
                <a:ea typeface="宋体" panose="02010600030101010101" pitchFamily="2" charset="-122"/>
              </a:rPr>
              <a:t>版</a:t>
            </a:r>
            <a:r>
              <a:rPr lang="zh-CN" altLang="en-US" dirty="0" smtClean="0">
                <a:solidFill>
                  <a:srgbClr val="C00000"/>
                </a:solidFill>
              </a:rPr>
              <a:t>，注意匿名，</a:t>
            </a:r>
            <a:r>
              <a:rPr lang="zh-CN" altLang="en-US" dirty="0">
                <a:solidFill>
                  <a:srgbClr val="C00000"/>
                </a:solidFill>
              </a:rPr>
              <a:t>送审工作由研究生科完成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6553200" cy="838200"/>
          </a:xfrm>
        </p:spPr>
        <p:txBody>
          <a:bodyPr/>
          <a:lstStyle/>
          <a:p>
            <a:pPr algn="l"/>
            <a:r>
              <a:rPr lang="en-US" altLang="zh-CN" sz="3600" dirty="0"/>
              <a:t>2</a:t>
            </a:r>
            <a:r>
              <a:rPr lang="zh-CN" altLang="en-US" sz="3600" dirty="0"/>
              <a:t>、论文评阅人要求：</a:t>
            </a:r>
            <a:endParaRPr lang="zh-CN" altLang="en-US" sz="3600" dirty="0"/>
          </a:p>
        </p:txBody>
      </p:sp>
      <p:sp>
        <p:nvSpPr>
          <p:cNvPr id="7536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696200" cy="3657600"/>
          </a:xfrm>
        </p:spPr>
        <p:txBody>
          <a:bodyPr/>
          <a:lstStyle/>
          <a:p>
            <a:r>
              <a:rPr lang="zh-CN" altLang="en-US" sz="2800" dirty="0"/>
              <a:t>科学学位硕士论文尽量在高校或科研机构中聘请</a:t>
            </a:r>
            <a:r>
              <a:rPr lang="zh-CN" altLang="en-US" sz="2800" b="1" dirty="0">
                <a:solidFill>
                  <a:srgbClr val="C00000"/>
                </a:solidFill>
              </a:rPr>
              <a:t>副高以</a:t>
            </a:r>
            <a:r>
              <a:rPr lang="zh-CN" altLang="en-US" sz="2800" dirty="0"/>
              <a:t>上职称的专家</a:t>
            </a:r>
            <a:endParaRPr lang="zh-CN" altLang="en-US" sz="2800" dirty="0"/>
          </a:p>
          <a:p>
            <a:r>
              <a:rPr lang="zh-CN" altLang="en-US" sz="2800" dirty="0"/>
              <a:t>专业学位硕士论文评阅人应该有该领域社会行业中的</a:t>
            </a:r>
            <a:r>
              <a:rPr lang="zh-CN" altLang="en-US" sz="2800" b="1" dirty="0">
                <a:solidFill>
                  <a:srgbClr val="C00000"/>
                </a:solidFill>
              </a:rPr>
              <a:t>副高以</a:t>
            </a:r>
            <a:r>
              <a:rPr lang="zh-CN" altLang="en-US" sz="2800" dirty="0"/>
              <a:t>上职称的专家</a:t>
            </a:r>
            <a:endParaRPr lang="zh-CN" altLang="en-US" sz="2800" dirty="0"/>
          </a:p>
          <a:p>
            <a:r>
              <a:rPr lang="zh-CN" altLang="en-US" sz="2800" dirty="0"/>
              <a:t>博士评阅人尽量在不同地域、不同单位的博导中聘请</a:t>
            </a:r>
            <a:r>
              <a:rPr lang="zh-CN" altLang="en-US" sz="2800" b="1" dirty="0">
                <a:solidFill>
                  <a:srgbClr val="C00000"/>
                </a:solidFill>
              </a:rPr>
              <a:t>（外省为主）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C00000"/>
                </a:solidFill>
              </a:rPr>
              <a:t>评阅人不符合要求的评阅结果无效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6629400" cy="9906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schemeClr val="tx1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ea typeface="黑体" panose="02010609060101010101" pitchFamily="49" charset="-122"/>
              </a:rPr>
              <a:t>、注意事项</a:t>
            </a:r>
            <a:endParaRPr lang="zh-CN" altLang="en-US" sz="36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76288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52600"/>
            <a:ext cx="6781165" cy="414845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论文送审</a:t>
            </a:r>
            <a:r>
              <a:rPr lang="zh-CN" altLang="en-US" sz="2800" dirty="0" smtClean="0"/>
              <a:t>：博士</a:t>
            </a:r>
            <a:r>
              <a:rPr lang="en-US" altLang="zh-CN" sz="2800" dirty="0" smtClean="0">
                <a:solidFill>
                  <a:srgbClr val="C00000"/>
                </a:solidFill>
              </a:rPr>
              <a:t>4</a:t>
            </a:r>
            <a:r>
              <a:rPr lang="zh-CN" altLang="en-US" sz="2800" dirty="0" smtClean="0">
                <a:solidFill>
                  <a:srgbClr val="C00000"/>
                </a:solidFill>
              </a:rPr>
              <a:t>月</a:t>
            </a:r>
            <a:r>
              <a:rPr lang="en-US" altLang="zh-CN" sz="2800" dirty="0" smtClean="0">
                <a:solidFill>
                  <a:srgbClr val="C00000"/>
                </a:solidFill>
              </a:rPr>
              <a:t>10</a:t>
            </a:r>
            <a:r>
              <a:rPr lang="zh-CN" altLang="en-US" sz="2800" dirty="0" smtClean="0">
                <a:solidFill>
                  <a:srgbClr val="C00000"/>
                </a:solidFill>
              </a:rPr>
              <a:t>日</a:t>
            </a:r>
            <a:r>
              <a:rPr lang="zh-CN" altLang="en-US" sz="2800" dirty="0" smtClean="0">
                <a:sym typeface="+mn-ea"/>
              </a:rPr>
              <a:t>前</a:t>
            </a:r>
            <a:r>
              <a:rPr lang="zh-CN" altLang="en-US" sz="2800" dirty="0">
                <a:sym typeface="+mn-ea"/>
              </a:rPr>
              <a:t>完成</a:t>
            </a:r>
            <a:endParaRPr lang="zh-CN" altLang="en-US" sz="2800" dirty="0" smtClean="0"/>
          </a:p>
          <a:p>
            <a:pPr>
              <a:lnSpc>
                <a:spcPct val="90000"/>
              </a:lnSpc>
            </a:pPr>
            <a:r>
              <a:rPr lang="zh-CN" altLang="en-US" sz="2800" dirty="0" smtClean="0"/>
              <a:t>                 硕士</a:t>
            </a:r>
            <a:r>
              <a:rPr lang="en-US" altLang="zh-CN" sz="2800" dirty="0" smtClean="0">
                <a:solidFill>
                  <a:srgbClr val="C00000"/>
                </a:solidFill>
              </a:rPr>
              <a:t>4</a:t>
            </a:r>
            <a:r>
              <a:rPr lang="zh-CN" altLang="en-US" sz="2800" dirty="0">
                <a:solidFill>
                  <a:srgbClr val="C00000"/>
                </a:solidFill>
              </a:rPr>
              <a:t>月</a:t>
            </a:r>
            <a:r>
              <a:rPr lang="en-US" altLang="zh-CN" sz="2800" dirty="0" smtClean="0">
                <a:solidFill>
                  <a:srgbClr val="C00000"/>
                </a:solidFill>
              </a:rPr>
              <a:t>20</a:t>
            </a:r>
            <a:r>
              <a:rPr lang="zh-CN" altLang="en-US" sz="2800" dirty="0" smtClean="0">
                <a:solidFill>
                  <a:srgbClr val="C00000"/>
                </a:solidFill>
              </a:rPr>
              <a:t>日</a:t>
            </a:r>
            <a:r>
              <a:rPr lang="zh-CN" altLang="en-US" sz="2800" dirty="0" smtClean="0"/>
              <a:t>前</a:t>
            </a:r>
            <a:r>
              <a:rPr lang="zh-CN" altLang="en-US" sz="2800" dirty="0"/>
              <a:t>完成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研究生科负责</a:t>
            </a:r>
            <a:r>
              <a:rPr lang="zh-CN" altLang="en-US" sz="2800" b="1" dirty="0">
                <a:solidFill>
                  <a:srgbClr val="C00000"/>
                </a:solidFill>
              </a:rPr>
              <a:t>网上送审</a:t>
            </a:r>
            <a:endParaRPr lang="zh-CN" altLang="en-US" sz="2800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/>
              <a:t>保证足够的评阅时间（博士论文约</a:t>
            </a:r>
            <a:r>
              <a:rPr lang="zh-CN" altLang="en-US" sz="2800" b="1" dirty="0">
                <a:solidFill>
                  <a:srgbClr val="C00000"/>
                </a:solidFill>
              </a:rPr>
              <a:t>需一个月</a:t>
            </a:r>
            <a:r>
              <a:rPr lang="zh-CN" altLang="en-US" sz="2800" dirty="0"/>
              <a:t>、硕士论文约</a:t>
            </a:r>
            <a:r>
              <a:rPr lang="zh-CN" altLang="en-US" sz="2800" b="1" dirty="0">
                <a:solidFill>
                  <a:srgbClr val="C00000"/>
                </a:solidFill>
              </a:rPr>
              <a:t>需</a:t>
            </a:r>
            <a:r>
              <a:rPr lang="en-US" altLang="zh-CN" sz="2800" b="1" dirty="0">
                <a:solidFill>
                  <a:srgbClr val="C00000"/>
                </a:solidFill>
              </a:rPr>
              <a:t>20</a:t>
            </a:r>
            <a:r>
              <a:rPr lang="zh-CN" altLang="en-US" sz="2800" b="1" dirty="0">
                <a:solidFill>
                  <a:srgbClr val="C00000"/>
                </a:solidFill>
              </a:rPr>
              <a:t>天</a:t>
            </a:r>
            <a:r>
              <a:rPr lang="zh-CN" altLang="en-US" sz="2800" b="1" dirty="0">
                <a:solidFill>
                  <a:schemeClr val="tx1"/>
                </a:solidFill>
              </a:rPr>
              <a:t>）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zh-CN" altLang="en-US" dirty="0"/>
          </a:p>
          <a:p>
            <a:pPr>
              <a:lnSpc>
                <a:spcPct val="9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6477000" cy="9906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tx1"/>
                </a:solidFill>
                <a:ea typeface="黑体" panose="02010609060101010101" pitchFamily="49" charset="-122"/>
              </a:rPr>
              <a:t>续：注意事项</a:t>
            </a:r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778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基本信息填写注意</a:t>
            </a:r>
            <a:r>
              <a:rPr lang="zh-CN" altLang="en-US" sz="2800" dirty="0"/>
              <a:t>：</a:t>
            </a:r>
            <a:endParaRPr lang="zh-CN" altLang="en-US" sz="2800" dirty="0"/>
          </a:p>
          <a:p>
            <a:r>
              <a:rPr lang="zh-CN" altLang="en-US" sz="2800" dirty="0"/>
              <a:t>学院名称、专业名称、论文编号、学位类型、题目、自评等完整</a:t>
            </a:r>
            <a:endParaRPr lang="zh-CN" altLang="en-US" sz="2800" dirty="0"/>
          </a:p>
          <a:p>
            <a:r>
              <a:rPr lang="zh-CN" altLang="en-US" sz="2800" dirty="0">
                <a:hlinkClick r:id="rId1" action="ppaction://hlinkfile"/>
              </a:rPr>
              <a:t>博士论文评阅书</a:t>
            </a:r>
            <a:r>
              <a:rPr lang="en-US" altLang="zh-CN" sz="2800" dirty="0">
                <a:hlinkClick r:id="rId1" action="ppaction://hlinkfile"/>
              </a:rPr>
              <a:t>.doc</a:t>
            </a:r>
            <a:endParaRPr lang="en-US" altLang="zh-CN" sz="2800" dirty="0"/>
          </a:p>
          <a:p>
            <a:r>
              <a:rPr lang="zh-CN" altLang="en-US" sz="2800" dirty="0">
                <a:hlinkClick r:id="rId2" action="ppaction://hlinkfile"/>
              </a:rPr>
              <a:t>硕士论文评阅书（科学学位专用）</a:t>
            </a:r>
            <a:r>
              <a:rPr lang="en-US" altLang="zh-CN" sz="2800" dirty="0">
                <a:hlinkClick r:id="rId2" action="ppaction://hlinkfile"/>
              </a:rPr>
              <a:t>.doc</a:t>
            </a:r>
            <a:endParaRPr lang="en-US" altLang="zh-CN" sz="2800" dirty="0"/>
          </a:p>
          <a:p>
            <a:r>
              <a:rPr lang="zh-CN" altLang="en-US" sz="2800" dirty="0"/>
              <a:t>各专业学位用专门评阅书并随附评阅标准</a:t>
            </a:r>
            <a:endParaRPr lang="zh-CN" altLang="en-US" sz="2800" dirty="0"/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答辩申</a:t>
            </a:r>
            <a:r>
              <a:rPr lang="zh-CN" altLang="en-US" sz="2800" b="1" dirty="0">
                <a:solidFill>
                  <a:srgbClr val="C00000"/>
                </a:solidFill>
              </a:rPr>
              <a:t>请人全程回避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制度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629400" cy="1219200"/>
          </a:xfrm>
        </p:spPr>
        <p:txBody>
          <a:bodyPr/>
          <a:lstStyle/>
          <a:p>
            <a:pPr algn="l"/>
            <a:r>
              <a:rPr lang="en-US" altLang="zh-CN" sz="3600" dirty="0"/>
              <a:t>4</a:t>
            </a:r>
            <a:r>
              <a:rPr lang="zh-CN" altLang="en-US" sz="3600" dirty="0"/>
              <a:t>、评阅结果回收</a:t>
            </a:r>
            <a:endParaRPr lang="zh-CN" altLang="en-US" sz="3600" dirty="0"/>
          </a:p>
        </p:txBody>
      </p:sp>
      <p:sp>
        <p:nvSpPr>
          <p:cNvPr id="76390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752600"/>
            <a:ext cx="8229600" cy="4210050"/>
          </a:xfrm>
        </p:spPr>
        <p:txBody>
          <a:bodyPr/>
          <a:lstStyle/>
          <a:p>
            <a:r>
              <a:rPr lang="zh-CN" altLang="en-US" sz="2800" dirty="0"/>
              <a:t>论文评阅结果院系负责回收，本人可以查阅</a:t>
            </a:r>
            <a:endParaRPr lang="zh-CN" altLang="en-US" sz="2800" dirty="0"/>
          </a:p>
          <a:p>
            <a:r>
              <a:rPr lang="zh-CN" altLang="en-US" sz="2800" dirty="0"/>
              <a:t>超时应查询</a:t>
            </a:r>
            <a:endParaRPr lang="zh-CN" altLang="en-US" sz="2800" dirty="0"/>
          </a:p>
          <a:p>
            <a:r>
              <a:rPr lang="zh-CN" altLang="en-US" sz="2800" b="1" dirty="0">
                <a:solidFill>
                  <a:srgbClr val="C00000"/>
                </a:solidFill>
              </a:rPr>
              <a:t>不通过的评阅结果按规定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处理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r>
              <a:rPr lang="zh-CN" altLang="en-US" sz="2800" dirty="0"/>
              <a:t>保密论文要求回收</a:t>
            </a:r>
            <a:endParaRPr lang="zh-CN" altLang="en-US" sz="2800" dirty="0"/>
          </a:p>
          <a:p>
            <a:r>
              <a:rPr lang="zh-CN" altLang="en-US" sz="2800" dirty="0"/>
              <a:t>申请人不得直接向评阅人催要结果</a:t>
            </a:r>
            <a:endParaRPr lang="zh-CN" altLang="en-US" sz="2800" dirty="0"/>
          </a:p>
          <a:p>
            <a:r>
              <a:rPr lang="zh-CN" altLang="en-US" sz="2800" b="1" u="sng" dirty="0">
                <a:solidFill>
                  <a:srgbClr val="C00000"/>
                </a:solidFill>
              </a:rPr>
              <a:t>依据评阅结果，进一步修改论文</a:t>
            </a:r>
            <a:endParaRPr lang="zh-CN" altLang="en-US" sz="28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6096000" cy="9144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六、举行论文答辩</a:t>
            </a:r>
            <a:r>
              <a:rPr lang="zh-CN" altLang="en-US" sz="3600" dirty="0" smtClean="0">
                <a:solidFill>
                  <a:schemeClr val="accent2"/>
                </a:solidFill>
                <a:ea typeface="黑体" panose="02010609060101010101" pitchFamily="49" charset="-122"/>
              </a:rPr>
              <a:t>会（</a:t>
            </a:r>
            <a:r>
              <a:rPr lang="zh-CN" altLang="en-US" sz="36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重要</a:t>
            </a:r>
            <a:r>
              <a:rPr lang="zh-CN" altLang="en-US" sz="3600" dirty="0" smtClean="0">
                <a:solidFill>
                  <a:schemeClr val="accent2"/>
                </a:solidFill>
                <a:ea typeface="黑体" panose="02010609060101010101" pitchFamily="49" charset="-122"/>
              </a:rPr>
              <a:t>）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6493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7696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/>
              <a:t>答辩委员：职称与专业领域要求与评阅人相同，但一般不能重复；</a:t>
            </a:r>
            <a:endParaRPr lang="zh-CN" altLang="en-US" sz="2400" dirty="0"/>
          </a:p>
          <a:p>
            <a:pPr>
              <a:lnSpc>
                <a:spcPct val="80000"/>
              </a:lnSpc>
            </a:pPr>
            <a:r>
              <a:rPr lang="zh-CN" altLang="en-US" sz="2400" dirty="0"/>
              <a:t>硕士</a:t>
            </a:r>
            <a:r>
              <a:rPr lang="en-US" altLang="zh-CN" sz="2400" dirty="0">
                <a:solidFill>
                  <a:srgbClr val="C00000"/>
                </a:solidFill>
              </a:rPr>
              <a:t>3-5</a:t>
            </a:r>
            <a:r>
              <a:rPr lang="zh-CN" altLang="en-US" sz="2400" dirty="0"/>
              <a:t>人，其中</a:t>
            </a:r>
            <a:r>
              <a:rPr lang="zh-CN" altLang="en-US" sz="2400" b="1" dirty="0">
                <a:solidFill>
                  <a:srgbClr val="C00000"/>
                </a:solidFill>
              </a:rPr>
              <a:t>外单位</a:t>
            </a:r>
            <a:r>
              <a:rPr lang="en-US" altLang="zh-CN" sz="2400" b="1" dirty="0">
                <a:solidFill>
                  <a:srgbClr val="C00000"/>
                </a:solidFill>
              </a:rPr>
              <a:t>1-2</a:t>
            </a:r>
            <a:r>
              <a:rPr lang="zh-CN" altLang="en-US" sz="2400" b="1" dirty="0">
                <a:solidFill>
                  <a:srgbClr val="C00000"/>
                </a:solidFill>
              </a:rPr>
              <a:t>人，</a:t>
            </a:r>
            <a:r>
              <a:rPr lang="zh-CN" altLang="en-US" sz="2400" dirty="0"/>
              <a:t>主席是硕导或博导</a:t>
            </a:r>
            <a:r>
              <a:rPr lang="zh-CN" altLang="en-US" sz="2400" dirty="0" smtClean="0"/>
              <a:t>，答辩委员副高及以上职称，研</a:t>
            </a:r>
            <a:r>
              <a:rPr lang="zh-CN" altLang="en-US" sz="2400" dirty="0"/>
              <a:t>究生科批准</a:t>
            </a:r>
            <a:endParaRPr lang="zh-CN" altLang="en-US" sz="2400" dirty="0"/>
          </a:p>
          <a:p>
            <a:pPr>
              <a:lnSpc>
                <a:spcPct val="80000"/>
              </a:lnSpc>
            </a:pPr>
            <a:r>
              <a:rPr lang="zh-CN" altLang="en-US" sz="2400" dirty="0"/>
              <a:t>同等学力</a:t>
            </a:r>
            <a:r>
              <a:rPr lang="en-US" altLang="zh-CN" sz="2400" dirty="0">
                <a:solidFill>
                  <a:srgbClr val="C00000"/>
                </a:solidFill>
              </a:rPr>
              <a:t>5</a:t>
            </a:r>
            <a:r>
              <a:rPr lang="zh-CN" altLang="en-US" sz="2400" dirty="0"/>
              <a:t>人</a:t>
            </a:r>
            <a:r>
              <a:rPr lang="zh-CN" altLang="en-US" sz="2400" dirty="0">
                <a:solidFill>
                  <a:schemeClr val="tx1"/>
                </a:solidFill>
              </a:rPr>
              <a:t>，其中</a:t>
            </a:r>
            <a:r>
              <a:rPr lang="zh-CN" altLang="en-US" sz="2400" b="1" dirty="0">
                <a:solidFill>
                  <a:srgbClr val="C00000"/>
                </a:solidFill>
              </a:rPr>
              <a:t>外单位</a:t>
            </a:r>
            <a:r>
              <a:rPr lang="en-US" altLang="zh-CN" sz="2400" b="1" dirty="0">
                <a:solidFill>
                  <a:srgbClr val="C00000"/>
                </a:solidFill>
              </a:rPr>
              <a:t>1-2</a:t>
            </a:r>
            <a:r>
              <a:rPr lang="zh-CN" altLang="en-US" sz="2400" b="1" dirty="0">
                <a:solidFill>
                  <a:srgbClr val="C00000"/>
                </a:solidFill>
              </a:rPr>
              <a:t>人（含第三单位</a:t>
            </a:r>
            <a:r>
              <a:rPr lang="en-US" altLang="zh-CN" sz="2400" b="1" dirty="0">
                <a:solidFill>
                  <a:srgbClr val="C00000"/>
                </a:solidFill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</a:rPr>
              <a:t>人），</a:t>
            </a:r>
            <a:r>
              <a:rPr lang="zh-CN" altLang="en-US" sz="2400" dirty="0"/>
              <a:t>主席是硕导或博导，</a:t>
            </a:r>
            <a:r>
              <a:rPr lang="zh-CN" altLang="en-US" sz="2400" dirty="0" smtClean="0">
                <a:sym typeface="+mn-ea"/>
              </a:rPr>
              <a:t>答辩委员副高及以上职称，</a:t>
            </a:r>
            <a:r>
              <a:rPr lang="zh-CN" altLang="en-US" sz="2400" dirty="0"/>
              <a:t>学位办审批</a:t>
            </a:r>
            <a:endParaRPr lang="zh-CN" altLang="en-US" sz="2400" dirty="0"/>
          </a:p>
          <a:p>
            <a:pPr>
              <a:lnSpc>
                <a:spcPct val="80000"/>
              </a:lnSpc>
            </a:pPr>
            <a:r>
              <a:rPr lang="zh-CN" altLang="en-US" sz="2400" dirty="0"/>
              <a:t>博士</a:t>
            </a:r>
            <a:r>
              <a:rPr lang="en-US" altLang="zh-CN" sz="2400" dirty="0">
                <a:solidFill>
                  <a:srgbClr val="C00000"/>
                </a:solidFill>
              </a:rPr>
              <a:t>5-7</a:t>
            </a:r>
            <a:r>
              <a:rPr lang="zh-CN" altLang="en-US" sz="2400" dirty="0"/>
              <a:t>人，其中</a:t>
            </a:r>
            <a:r>
              <a:rPr lang="zh-CN" altLang="en-US" sz="2400" b="1" dirty="0">
                <a:solidFill>
                  <a:srgbClr val="C00000"/>
                </a:solidFill>
              </a:rPr>
              <a:t>外校</a:t>
            </a:r>
            <a:r>
              <a:rPr lang="en-US" altLang="zh-CN" sz="2400" b="1" dirty="0">
                <a:solidFill>
                  <a:srgbClr val="C00000"/>
                </a:solidFill>
              </a:rPr>
              <a:t>2-3</a:t>
            </a:r>
            <a:r>
              <a:rPr lang="zh-CN" altLang="en-US" sz="2400" b="1" dirty="0">
                <a:solidFill>
                  <a:srgbClr val="C00000"/>
                </a:solidFill>
              </a:rPr>
              <a:t>人，</a:t>
            </a:r>
            <a:r>
              <a:rPr lang="zh-CN" altLang="en-US" sz="2400" dirty="0"/>
              <a:t>主席是博导</a:t>
            </a:r>
            <a:r>
              <a:rPr lang="zh-CN" altLang="en-US" sz="2400" dirty="0" smtClean="0"/>
              <a:t>，答辩委员正高或博导，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学</a:t>
            </a:r>
            <a:r>
              <a:rPr lang="zh-CN" altLang="en-US" sz="2400" b="1" dirty="0">
                <a:solidFill>
                  <a:srgbClr val="C00000"/>
                </a:solidFill>
              </a:rPr>
              <a:t>位办审批（不能临时更换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）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人数是法定范围，无单双数区别，意外情况换人是需要重新审批，三类人员答辩委员人数要求不同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外校、外院的定义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229600" cy="863600"/>
          </a:xfrm>
        </p:spPr>
        <p:txBody>
          <a:bodyPr/>
          <a:lstStyle/>
          <a:p>
            <a:r>
              <a:rPr lang="zh-CN" altLang="en-US" sz="4000" dirty="0">
                <a:solidFill>
                  <a:schemeClr val="accent2"/>
                </a:solidFill>
                <a:ea typeface="黑体" panose="02010609060101010101" pitchFamily="49" charset="-122"/>
              </a:rPr>
              <a:t>六、论文答辩会</a:t>
            </a:r>
            <a:endParaRPr lang="zh-CN" altLang="en-US" sz="40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669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696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dirty="0"/>
              <a:t>评阅结果收齐、到会委员人数与构成符合规定</a:t>
            </a:r>
            <a:r>
              <a:rPr lang="en-US" altLang="zh-CN" sz="2800" dirty="0"/>
              <a:t>(</a:t>
            </a:r>
            <a:r>
              <a:rPr lang="zh-CN" altLang="en-US" sz="2800" dirty="0">
                <a:solidFill>
                  <a:srgbClr val="C00000"/>
                </a:solidFill>
              </a:rPr>
              <a:t>评阅书不齐或委员不合要求则改期、否则答辩</a:t>
            </a:r>
            <a:r>
              <a:rPr lang="zh-CN" altLang="en-US" sz="2800" dirty="0" smtClean="0">
                <a:solidFill>
                  <a:srgbClr val="C00000"/>
                </a:solidFill>
              </a:rPr>
              <a:t>无效</a:t>
            </a:r>
            <a:r>
              <a:rPr lang="en-US" altLang="zh-CN" sz="2800" dirty="0" smtClean="0"/>
              <a:t>)</a:t>
            </a:r>
            <a:endParaRPr lang="en-US" altLang="zh-CN" sz="2800" dirty="0"/>
          </a:p>
          <a:p>
            <a:pPr>
              <a:lnSpc>
                <a:spcPct val="80000"/>
              </a:lnSpc>
            </a:pPr>
            <a:r>
              <a:rPr lang="en-US" altLang="zh-CN" sz="2800" dirty="0">
                <a:solidFill>
                  <a:srgbClr val="C00000"/>
                </a:solidFill>
              </a:rPr>
              <a:t>2/3</a:t>
            </a:r>
            <a:r>
              <a:rPr lang="zh-CN" altLang="en-US" sz="2800" dirty="0"/>
              <a:t>委员同意为通</a:t>
            </a:r>
            <a:r>
              <a:rPr lang="zh-CN" altLang="en-US" sz="2800" dirty="0" smtClean="0"/>
              <a:t>过</a:t>
            </a:r>
            <a:endParaRPr lang="en-US" altLang="zh-CN" sz="2800" dirty="0" smtClean="0"/>
          </a:p>
          <a:p>
            <a:pPr>
              <a:lnSpc>
                <a:spcPct val="80000"/>
              </a:lnSpc>
            </a:pPr>
            <a:r>
              <a:rPr lang="zh-CN" altLang="en-US" sz="2800" dirty="0" smtClean="0"/>
              <a:t>学</a:t>
            </a:r>
            <a:r>
              <a:rPr lang="zh-CN" altLang="en-US" sz="2800" dirty="0"/>
              <a:t>位论文未通过者：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A.</a:t>
            </a:r>
            <a:r>
              <a:rPr lang="zh-CN" altLang="en-US" sz="2800" dirty="0"/>
              <a:t>无学位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B.</a:t>
            </a:r>
            <a:r>
              <a:rPr lang="zh-CN" altLang="en-US" sz="2800" dirty="0"/>
              <a:t>修改论文重新答</a:t>
            </a:r>
            <a:r>
              <a:rPr lang="zh-CN" altLang="en-US" sz="2800" dirty="0" smtClean="0"/>
              <a:t>辩</a:t>
            </a:r>
            <a:endParaRPr lang="en-US" altLang="zh-CN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学位与毕业分开表决，表决票盖章有效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除答辩秘书外，应有专人记录</a:t>
            </a:r>
            <a:endParaRPr lang="zh-CN" altLang="en-US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705600" cy="1143000"/>
          </a:xfrm>
        </p:spPr>
        <p:txBody>
          <a:bodyPr/>
          <a:lstStyle/>
          <a:p>
            <a:r>
              <a:rPr lang="zh-CN" altLang="en-US" sz="4000" dirty="0">
                <a:solidFill>
                  <a:schemeClr val="accent2"/>
                </a:solidFill>
                <a:ea typeface="黑体" panose="02010609060101010101" pitchFamily="49" charset="-122"/>
              </a:rPr>
              <a:t>七、上交答辩材料</a:t>
            </a:r>
            <a:endParaRPr lang="zh-CN" altLang="en-US" sz="40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680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696200" cy="3657600"/>
          </a:xfrm>
        </p:spPr>
        <p:txBody>
          <a:bodyPr/>
          <a:lstStyle/>
          <a:p>
            <a:r>
              <a:rPr lang="zh-CN" altLang="en-US" sz="2800" dirty="0"/>
              <a:t>照清单清点，填写规范、签名无遗漏</a:t>
            </a:r>
            <a:endParaRPr lang="en-US" altLang="zh-CN" sz="2800" dirty="0"/>
          </a:p>
          <a:p>
            <a:r>
              <a:rPr lang="zh-CN" altLang="en-US" sz="2800" b="1" u="sng" dirty="0">
                <a:solidFill>
                  <a:srgbClr val="C00000"/>
                </a:solidFill>
              </a:rPr>
              <a:t>答辩后论文可作最后修改</a:t>
            </a:r>
            <a:r>
              <a:rPr lang="zh-CN" altLang="en-US" sz="2800" u="sng" dirty="0"/>
              <a:t>，进一步提高质量</a:t>
            </a:r>
            <a:endParaRPr lang="zh-CN" altLang="en-US" sz="2800" u="sng" dirty="0">
              <a:solidFill>
                <a:srgbClr val="FF0000"/>
              </a:solidFill>
            </a:endParaRPr>
          </a:p>
          <a:p>
            <a:r>
              <a:rPr lang="zh-CN" altLang="en-US" sz="2800" dirty="0"/>
              <a:t>上交材料截止时间：</a:t>
            </a:r>
            <a:r>
              <a:rPr lang="en-US" altLang="zh-CN" sz="2800" dirty="0">
                <a:solidFill>
                  <a:srgbClr val="C00000"/>
                </a:solidFill>
              </a:rPr>
              <a:t>5</a:t>
            </a:r>
            <a:r>
              <a:rPr lang="zh-CN" altLang="en-US" sz="2800" dirty="0">
                <a:solidFill>
                  <a:srgbClr val="C00000"/>
                </a:solidFill>
              </a:rPr>
              <a:t>月</a:t>
            </a:r>
            <a:r>
              <a:rPr lang="en-US" altLang="zh-CN" sz="2800" dirty="0" smtClean="0">
                <a:solidFill>
                  <a:srgbClr val="C00000"/>
                </a:solidFill>
              </a:rPr>
              <a:t>20</a:t>
            </a:r>
            <a:r>
              <a:rPr lang="zh-CN" altLang="en-US" sz="2800" dirty="0" smtClean="0">
                <a:solidFill>
                  <a:srgbClr val="C00000"/>
                </a:solidFill>
              </a:rPr>
              <a:t>日</a:t>
            </a:r>
            <a:endParaRPr lang="zh-CN" altLang="en-US" sz="2800" dirty="0">
              <a:solidFill>
                <a:srgbClr val="C00000"/>
              </a:solidFill>
            </a:endParaRPr>
          </a:p>
          <a:p>
            <a:r>
              <a:rPr lang="zh-CN" altLang="en-US" sz="2800" dirty="0">
                <a:solidFill>
                  <a:srgbClr val="C00000"/>
                </a:solidFill>
              </a:rPr>
              <a:t>上交的学位论文纸质版及其电子版应为最终版本，供学校、广东省、教育部抽查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09600"/>
            <a:ext cx="8142287" cy="554037"/>
          </a:xfrm>
        </p:spPr>
        <p:txBody>
          <a:bodyPr/>
          <a:lstStyle/>
          <a:p>
            <a:r>
              <a:rPr lang="zh-CN" altLang="en-US" sz="3200" dirty="0">
                <a:solidFill>
                  <a:schemeClr val="accent2"/>
                </a:solidFill>
                <a:ea typeface="黑体" panose="02010609060101010101" pitchFamily="49" charset="-122"/>
              </a:rPr>
              <a:t>八、论文抽查</a:t>
            </a:r>
            <a:endParaRPr lang="zh-CN" altLang="en-US" sz="32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8253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7924800" cy="4267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教育部（博士</a:t>
            </a:r>
            <a:r>
              <a:rPr lang="en-US" altLang="zh-CN" sz="2000" dirty="0"/>
              <a:t>10%</a:t>
            </a:r>
            <a:r>
              <a:rPr lang="zh-CN" altLang="en-US" sz="2000" dirty="0"/>
              <a:t>）、广东省（硕士</a:t>
            </a:r>
            <a:r>
              <a:rPr lang="en-US" altLang="zh-CN" sz="2000" dirty="0"/>
              <a:t>5%</a:t>
            </a:r>
            <a:r>
              <a:rPr lang="zh-CN" altLang="en-US" sz="2000" dirty="0"/>
              <a:t>）、学校抽查（博士</a:t>
            </a:r>
            <a:r>
              <a:rPr lang="en-US" altLang="zh-CN" sz="2000" dirty="0"/>
              <a:t>10—15%</a:t>
            </a:r>
            <a:r>
              <a:rPr lang="zh-CN" altLang="en-US" sz="2000" dirty="0"/>
              <a:t>）：研究生培养质量评估，学科建设评估，学科排名，医院研究生教育绩效考核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学校论文抽查：随机抽查与监督抽查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学校监督抽查因素：</a:t>
            </a:r>
            <a:endParaRPr lang="zh-CN" altLang="en-US" sz="2000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/>
              <a:t>         </a:t>
            </a:r>
            <a:r>
              <a:rPr lang="zh-CN" altLang="en-US" sz="2000" b="1" dirty="0" smtClean="0"/>
              <a:t> </a:t>
            </a:r>
            <a:r>
              <a:rPr lang="zh-CN" altLang="en-US" sz="2000" b="1" dirty="0">
                <a:solidFill>
                  <a:srgbClr val="C00000"/>
                </a:solidFill>
              </a:rPr>
              <a:t>重合度检测结果重度、论文评阅问题、 问题答辩、超期申请学位、在职人员的论文、高龄导师指导的论文、多生导师指导的论文、新导师指导的论文、 疑似有质量问题的论文     </a:t>
            </a:r>
            <a:endParaRPr lang="zh-CN" altLang="en-US" sz="2000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837487" cy="314325"/>
          </a:xfrm>
        </p:spPr>
        <p:txBody>
          <a:bodyPr>
            <a:normAutofit fontScale="90000"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ea typeface="黑体" panose="02010609060101010101" pitchFamily="49" charset="-122"/>
              </a:rPr>
              <a:t>一、工作安排</a:t>
            </a:r>
            <a:endParaRPr lang="zh-CN" altLang="en-US" sz="28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4752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838200"/>
            <a:ext cx="8077200" cy="4953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：完成论文撰写（注意字数要求、格式要求）</a:t>
            </a:r>
            <a:endParaRPr lang="en-US" altLang="zh-CN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日前：查重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发送电子版论文至研究生科邮箱</a:t>
            </a:r>
            <a:r>
              <a:rPr lang="en-US" altLang="zh-CN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zssyyjsk@126.com</a:t>
            </a:r>
            <a:endParaRPr lang="zh-CN" altLang="en-US" sz="17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以学号</a:t>
            </a:r>
            <a:r>
              <a:rPr lang="en-US" altLang="zh-CN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姓名</a:t>
            </a:r>
            <a:r>
              <a:rPr lang="en-US" altLang="zh-CN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联系方式命名</a:t>
            </a:r>
            <a:endParaRPr lang="zh-CN" altLang="en-US" sz="17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17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（论文正文</a:t>
            </a:r>
            <a:r>
              <a:rPr lang="en-US" altLang="zh-CN" sz="17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word</a:t>
            </a:r>
            <a:r>
              <a:rPr lang="zh-CN" altLang="en-US" sz="17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版，删除摘要、目录、致谢、参考文献）</a:t>
            </a:r>
            <a:endParaRPr lang="en-US" altLang="zh-CN" sz="17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日前：完成预答辩</a:t>
            </a:r>
            <a:endParaRPr lang="en-US" altLang="zh-CN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日前：论文定稿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式申请答辩、上传论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文、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送审论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文（博士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日前，硕士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日前）</a:t>
            </a:r>
            <a:endParaRPr lang="zh-CN" altLang="en-US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日前：完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成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正式答辩、上交学院材料</a:t>
            </a: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日前：医院学位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授予审核</a:t>
            </a: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：医科学位授予审核</a:t>
            </a: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日前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：学校学位授予审核</a:t>
            </a: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1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预计</a:t>
            </a: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日：学</a:t>
            </a:r>
            <a:r>
              <a:rPr lang="zh-CN" altLang="en-US" sz="1700" b="1" dirty="0">
                <a:latin typeface="宋体" panose="02010600030101010101" pitchFamily="2" charset="-122"/>
                <a:ea typeface="宋体" panose="02010600030101010101" pitchFamily="2" charset="-122"/>
              </a:rPr>
              <a:t>位授予仪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式</a:t>
            </a:r>
            <a:endParaRPr lang="en-US" altLang="zh-CN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月初：颁发学位证书、毕业生派遣</a:t>
            </a:r>
            <a:endParaRPr lang="zh-CN" altLang="en-US" sz="17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17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《2018</a:t>
            </a:r>
            <a:r>
              <a:rPr lang="zh-CN" altLang="en-US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年上半年毕业答辩和学位授予通知</a:t>
            </a:r>
            <a:r>
              <a:rPr lang="en-US" altLang="zh-CN" sz="17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17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781800" cy="9144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八、论文抽查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8611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696200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C00000"/>
                </a:solidFill>
              </a:rPr>
              <a:t>论文抽查结果：</a:t>
            </a:r>
            <a:endParaRPr lang="zh-CN" altLang="en-US" sz="28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/>
              <a:t>教育部抽查：</a:t>
            </a:r>
            <a:r>
              <a:rPr lang="en-US" altLang="zh-CN" sz="2800" dirty="0"/>
              <a:t>2014</a:t>
            </a:r>
            <a:r>
              <a:rPr lang="zh-CN" altLang="en-US" sz="2800" dirty="0"/>
              <a:t>年</a:t>
            </a:r>
            <a:r>
              <a:rPr lang="en-US" altLang="zh-CN" sz="2800" dirty="0"/>
              <a:t>2</a:t>
            </a:r>
            <a:r>
              <a:rPr lang="zh-CN" altLang="en-US" sz="2800" dirty="0"/>
              <a:t>篇问题论文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广东省抽查：</a:t>
            </a:r>
            <a:r>
              <a:rPr lang="en-US" altLang="zh-CN" sz="2800" dirty="0"/>
              <a:t>2014</a:t>
            </a:r>
            <a:r>
              <a:rPr lang="zh-CN" altLang="en-US" sz="2800" dirty="0"/>
              <a:t>年</a:t>
            </a:r>
            <a:r>
              <a:rPr lang="en-US" altLang="zh-CN" sz="2800" dirty="0"/>
              <a:t>3</a:t>
            </a:r>
            <a:r>
              <a:rPr lang="zh-CN" altLang="en-US" sz="2800" dirty="0"/>
              <a:t>篇硕士论文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学校抽查：   </a:t>
            </a:r>
            <a:r>
              <a:rPr lang="en-US" altLang="zh-CN" sz="2800" dirty="0"/>
              <a:t>2015</a:t>
            </a:r>
            <a:r>
              <a:rPr lang="zh-CN" altLang="en-US" sz="2800" dirty="0"/>
              <a:t>年</a:t>
            </a:r>
            <a:r>
              <a:rPr lang="en-US" altLang="zh-CN" sz="2800" dirty="0"/>
              <a:t>16</a:t>
            </a:r>
            <a:r>
              <a:rPr lang="zh-CN" altLang="en-US" sz="2800" dirty="0"/>
              <a:t>篇问题论文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C00000"/>
                </a:solidFill>
              </a:rPr>
              <a:t>不良影响：</a:t>
            </a:r>
            <a:r>
              <a:rPr lang="zh-CN" altLang="en-US" sz="2800" dirty="0"/>
              <a:t>影响学院和导师学术声誉、                  核减招生指标、校长诫勉谈话，教育部质量约谈、限期整改或撤销学位授权点、年度绩效考核减分</a:t>
            </a:r>
            <a:endParaRPr lang="zh-CN" altLang="en-US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6870700" cy="1600200"/>
          </a:xfrm>
        </p:spPr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  <a:ea typeface="黑体" panose="02010609060101010101" pitchFamily="49" charset="-122"/>
              </a:rPr>
              <a:t>九、学位授予审核</a:t>
            </a:r>
            <a:endParaRPr lang="zh-CN" altLang="en-US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69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dirty="0"/>
              <a:t>1</a:t>
            </a:r>
            <a:r>
              <a:rPr lang="zh-CN" altLang="en-US" sz="3600" dirty="0"/>
              <a:t>、审核过程</a:t>
            </a:r>
            <a:endParaRPr lang="zh-CN" altLang="en-US" sz="3600" dirty="0"/>
          </a:p>
          <a:p>
            <a:r>
              <a:rPr lang="en-US" altLang="zh-CN" sz="3600" dirty="0"/>
              <a:t>A.</a:t>
            </a:r>
            <a:r>
              <a:rPr lang="zh-CN" altLang="en-US" sz="3600" dirty="0"/>
              <a:t>初审：学院学位评议会议通过</a:t>
            </a:r>
            <a:endParaRPr lang="zh-CN" altLang="en-US" sz="3600" dirty="0"/>
          </a:p>
          <a:p>
            <a:r>
              <a:rPr lang="en-US" altLang="zh-CN" sz="3600" dirty="0"/>
              <a:t>B.</a:t>
            </a:r>
            <a:r>
              <a:rPr lang="zh-CN" altLang="en-US" sz="3600" dirty="0"/>
              <a:t>审核：医科分委会会议通过</a:t>
            </a:r>
            <a:endParaRPr lang="zh-CN" altLang="en-US" sz="3600" dirty="0"/>
          </a:p>
          <a:p>
            <a:r>
              <a:rPr lang="en-US" altLang="zh-CN" sz="3600" dirty="0"/>
              <a:t>C.</a:t>
            </a:r>
            <a:r>
              <a:rPr lang="zh-CN" altLang="en-US" sz="3600" dirty="0"/>
              <a:t>审批：校学位评定委员会通过</a:t>
            </a:r>
            <a:endParaRPr lang="zh-CN" altLang="en-US" sz="3600" dirty="0"/>
          </a:p>
          <a:p>
            <a:endParaRPr lang="en-US" altLang="zh-CN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58000" cy="9906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九、学位授予审核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7005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696200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dirty="0"/>
              <a:t>2</a:t>
            </a:r>
            <a:r>
              <a:rPr lang="zh-CN" altLang="en-US" sz="2800" dirty="0"/>
              <a:t>、审核内容：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课程成绩：</a:t>
            </a:r>
            <a:r>
              <a:rPr lang="zh-CN" altLang="en-US" sz="2800" b="1" dirty="0">
                <a:solidFill>
                  <a:srgbClr val="C00000"/>
                </a:solidFill>
              </a:rPr>
              <a:t>成绩合格，修够学分</a:t>
            </a:r>
            <a:endParaRPr lang="zh-CN" altLang="en-US" sz="2800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/>
              <a:t>论文答辩情况：答辩委员会决议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发表学术论文情况</a:t>
            </a:r>
            <a:r>
              <a:rPr lang="zh-CN" altLang="en-US" sz="2800" dirty="0"/>
              <a:t>：作者署名、单位署名、文章内容、期刊级别、发表时间、并列作者时</a:t>
            </a:r>
            <a:r>
              <a:rPr lang="en-US" altLang="zh-CN" sz="2800" dirty="0"/>
              <a:t>IF</a:t>
            </a:r>
            <a:r>
              <a:rPr lang="zh-CN" altLang="en-US" sz="2800" dirty="0"/>
              <a:t>值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思想品德、学术规范：考试作弊、学术失范情节严重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endParaRPr lang="en-US" altLang="zh-CN" sz="4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1800"/>
            <a:ext cx="8229600" cy="8636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九、学位授予审核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792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696200" cy="365760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</a:rPr>
              <a:t>、发表学术论文要求</a:t>
            </a:r>
            <a:endParaRPr lang="zh-CN" altLang="en-US" sz="2800" b="1" dirty="0">
              <a:solidFill>
                <a:srgbClr val="C00000"/>
              </a:solidFill>
            </a:endParaRPr>
          </a:p>
          <a:p>
            <a:r>
              <a:rPr lang="zh-CN" altLang="en-US" sz="2400" dirty="0"/>
              <a:t>博士生（</a:t>
            </a:r>
            <a:r>
              <a:rPr lang="en-US" altLang="zh-CN" sz="2400" dirty="0"/>
              <a:t>2015</a:t>
            </a:r>
            <a:r>
              <a:rPr lang="zh-CN" altLang="en-US" sz="2400" dirty="0">
                <a:ea typeface="宋体" panose="02010600030101010101" pitchFamily="2" charset="-122"/>
              </a:rPr>
              <a:t>级及以前的博士）</a:t>
            </a:r>
            <a:endParaRPr lang="zh-CN" altLang="en-US" sz="2400" dirty="0">
              <a:ea typeface="宋体" panose="02010600030101010101" pitchFamily="2" charset="-122"/>
            </a:endParaRPr>
          </a:p>
          <a:p>
            <a:r>
              <a:rPr lang="zh-CN" altLang="en-US" sz="2400" dirty="0" smtClean="0"/>
              <a:t>中山大学关于博士生发表学术论文的具体规定（发文版</a:t>
            </a:r>
            <a:r>
              <a:rPr lang="en-US" altLang="zh-CN" sz="2400" dirty="0" smtClean="0"/>
              <a:t>2014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月修订）</a:t>
            </a:r>
            <a:r>
              <a:rPr lang="en-US" altLang="zh-CN" sz="2400" dirty="0" smtClean="0"/>
              <a:t>.doc</a:t>
            </a:r>
            <a:endParaRPr lang="en-US" altLang="zh-CN" sz="2400" dirty="0"/>
          </a:p>
          <a:p>
            <a:r>
              <a:rPr lang="zh-CN" altLang="en-US" sz="2400" dirty="0"/>
              <a:t>硕士生（科研型硕士）</a:t>
            </a:r>
            <a:endParaRPr lang="zh-CN" altLang="en-US" sz="2400" dirty="0"/>
          </a:p>
          <a:p>
            <a:r>
              <a:rPr lang="zh-CN" altLang="en-US" sz="2400" dirty="0" smtClean="0"/>
              <a:t>中山大学附属第三医院医科科研型硕士生发表学术论文的具体规定</a:t>
            </a:r>
            <a:r>
              <a:rPr lang="en-US" altLang="zh-CN" sz="2400" dirty="0" smtClean="0"/>
              <a:t>.doc</a:t>
            </a:r>
            <a:endParaRPr lang="en-US" altLang="zh-CN" sz="2400" dirty="0"/>
          </a:p>
          <a:p>
            <a:endParaRPr lang="en-US" altLang="zh-CN" sz="1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781800" cy="9906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九、学位授予审核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8448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696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/>
              <a:t>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(1)</a:t>
            </a:r>
            <a:r>
              <a:rPr lang="zh-CN" altLang="en-US" sz="2000" dirty="0" smtClean="0">
                <a:solidFill>
                  <a:srgbClr val="C00000"/>
                </a:solidFill>
              </a:rPr>
              <a:t>科</a:t>
            </a:r>
            <a:r>
              <a:rPr lang="zh-CN" altLang="en-US" sz="2000" dirty="0">
                <a:solidFill>
                  <a:srgbClr val="C00000"/>
                </a:solidFill>
              </a:rPr>
              <a:t>研型博士文章一律</a:t>
            </a:r>
            <a:r>
              <a:rPr lang="en-US" altLang="zh-CN" sz="2000" dirty="0">
                <a:solidFill>
                  <a:srgbClr val="C00000"/>
                </a:solidFill>
              </a:rPr>
              <a:t>SCI</a:t>
            </a:r>
            <a:r>
              <a:rPr lang="zh-CN" altLang="en-US" sz="2000" dirty="0">
                <a:solidFill>
                  <a:srgbClr val="C00000"/>
                </a:solidFill>
              </a:rPr>
              <a:t>收</a:t>
            </a:r>
            <a:r>
              <a:rPr lang="zh-CN" altLang="en-US" sz="2000" dirty="0" smtClean="0">
                <a:solidFill>
                  <a:srgbClr val="C00000"/>
                </a:solidFill>
              </a:rPr>
              <a:t>录</a:t>
            </a:r>
            <a:r>
              <a:rPr lang="zh-CN" altLang="en-US" sz="2000" dirty="0" smtClean="0"/>
              <a:t>；</a:t>
            </a:r>
            <a:r>
              <a:rPr lang="en-US" altLang="zh-CN" sz="2000" dirty="0" smtClean="0"/>
              <a:t>(2)</a:t>
            </a:r>
            <a:r>
              <a:rPr lang="zh-CN" altLang="en-US" sz="2000" dirty="0" smtClean="0">
                <a:solidFill>
                  <a:srgbClr val="C00000"/>
                </a:solidFill>
              </a:rPr>
              <a:t>临</a:t>
            </a:r>
            <a:r>
              <a:rPr lang="zh-CN" altLang="en-US" sz="2000" dirty="0">
                <a:solidFill>
                  <a:srgbClr val="C00000"/>
                </a:solidFill>
              </a:rPr>
              <a:t>床型博士文章</a:t>
            </a:r>
            <a:r>
              <a:rPr lang="zh-CN" altLang="en-US" sz="2000" dirty="0"/>
              <a:t>：</a:t>
            </a:r>
            <a:r>
              <a:rPr lang="en-US" altLang="zh-CN" sz="2000" dirty="0"/>
              <a:t>SCI</a:t>
            </a:r>
            <a:r>
              <a:rPr lang="zh-CN" altLang="en-US" sz="2000" dirty="0"/>
              <a:t>收录、或</a:t>
            </a:r>
            <a:r>
              <a:rPr lang="zh-CN" altLang="en-US" sz="2000" dirty="0">
                <a:solidFill>
                  <a:srgbClr val="C00000"/>
                </a:solidFill>
              </a:rPr>
              <a:t>正宗中华系列</a:t>
            </a:r>
            <a:r>
              <a:rPr lang="zh-CN" altLang="en-US" sz="2000" dirty="0"/>
              <a:t>或中国科技期刊排名前</a:t>
            </a:r>
            <a:r>
              <a:rPr lang="en-US" altLang="zh-CN" sz="2000" dirty="0"/>
              <a:t>400</a:t>
            </a:r>
            <a:r>
              <a:rPr lang="zh-CN" altLang="en-US" sz="2000" dirty="0"/>
              <a:t>名（在学期间</a:t>
            </a:r>
            <a:r>
              <a:rPr lang="zh-CN" altLang="en-US" sz="2000" dirty="0" smtClean="0"/>
              <a:t>）；</a:t>
            </a:r>
            <a:r>
              <a:rPr lang="en-US" altLang="zh-CN" sz="2000" dirty="0" smtClean="0"/>
              <a:t>(3)</a:t>
            </a:r>
            <a:r>
              <a:rPr lang="zh-CN" altLang="en-US" sz="2000" dirty="0" smtClean="0">
                <a:solidFill>
                  <a:srgbClr val="C00000"/>
                </a:solidFill>
              </a:rPr>
              <a:t>科</a:t>
            </a:r>
            <a:r>
              <a:rPr lang="zh-CN" altLang="en-US" sz="2000" dirty="0">
                <a:solidFill>
                  <a:srgbClr val="C00000"/>
                </a:solidFill>
              </a:rPr>
              <a:t>研型硕士</a:t>
            </a:r>
            <a:r>
              <a:rPr lang="zh-CN" altLang="en-US" sz="2000" dirty="0"/>
              <a:t>具体要求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2</a:t>
            </a:r>
            <a:r>
              <a:rPr lang="zh-CN" altLang="en-US" sz="2000" dirty="0"/>
              <a:t>、本人排名第一或导师第一本人第二（排名非第一但并列第一者有</a:t>
            </a:r>
            <a:r>
              <a:rPr lang="en-US" altLang="zh-CN" sz="2000" dirty="0"/>
              <a:t>IF</a:t>
            </a:r>
            <a:r>
              <a:rPr lang="zh-CN" altLang="en-US" sz="2000" dirty="0"/>
              <a:t>值要求）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3</a:t>
            </a:r>
            <a:r>
              <a:rPr lang="zh-CN" altLang="en-US" sz="2000" dirty="0"/>
              <a:t>、中山大学附属第三医院为第一署名单位（提醒：国外联合培养者署名问题）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4</a:t>
            </a:r>
            <a:r>
              <a:rPr lang="zh-CN" altLang="en-US" sz="2000" dirty="0"/>
              <a:t>、正式发表时间：国内</a:t>
            </a:r>
            <a:r>
              <a:rPr lang="zh-CN" altLang="en-US" sz="2000" dirty="0" smtClean="0"/>
              <a:t>刊物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月底前</a:t>
            </a:r>
            <a:r>
              <a:rPr lang="zh-CN" altLang="en-US" sz="2000" dirty="0" smtClean="0"/>
              <a:t>正式刊出；</a:t>
            </a:r>
            <a:r>
              <a:rPr lang="zh-CN" altLang="en-US" sz="2000" dirty="0"/>
              <a:t>国（境）外刊物可以是正式录用通</a:t>
            </a:r>
            <a:r>
              <a:rPr lang="zh-CN" altLang="en-US" sz="2000" dirty="0" smtClean="0"/>
              <a:t>知（提交附导师签字的接收函、稿件清样）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 smtClean="0">
                <a:solidFill>
                  <a:srgbClr val="C00000"/>
                </a:solidFill>
              </a:rPr>
              <a:t>submitted, received, reviewed, revised, provisionally accepted</a:t>
            </a:r>
            <a:r>
              <a:rPr lang="zh-CN" altLang="en-US" sz="20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（均不符合）</a:t>
            </a:r>
            <a:endParaRPr lang="zh-CN" altLang="en-US" sz="2000" dirty="0" smtClean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000" dirty="0" smtClean="0">
                <a:solidFill>
                  <a:schemeClr val="accent2"/>
                </a:solidFill>
              </a:rPr>
              <a:t>accepted, online, in </a:t>
            </a:r>
            <a:r>
              <a:rPr lang="en-US" altLang="zh-CN" sz="2000" dirty="0">
                <a:solidFill>
                  <a:schemeClr val="accent2"/>
                </a:solidFill>
              </a:rPr>
              <a:t>press</a:t>
            </a:r>
            <a:r>
              <a:rPr lang="en-US" altLang="zh-CN" sz="2000" dirty="0" smtClean="0">
                <a:solidFill>
                  <a:schemeClr val="accent2"/>
                </a:solidFill>
              </a:rPr>
              <a:t>, published</a:t>
            </a:r>
            <a:r>
              <a:rPr lang="zh-CN" altLang="en-US" sz="2000" dirty="0" smtClean="0">
                <a:solidFill>
                  <a:schemeClr val="accent2"/>
                </a:solidFill>
                <a:ea typeface="宋体" panose="02010600030101010101" pitchFamily="2" charset="-122"/>
              </a:rPr>
              <a:t>（均符合）</a:t>
            </a:r>
            <a:endParaRPr lang="zh-CN" altLang="en-US" sz="2000" dirty="0" smtClean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000" dirty="0"/>
              <a:t>5</a:t>
            </a:r>
            <a:r>
              <a:rPr lang="zh-CN" altLang="en-US" sz="2000" dirty="0"/>
              <a:t>、文章内容属论文全部或部分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6</a:t>
            </a:r>
            <a:r>
              <a:rPr lang="zh-CN" altLang="en-US" sz="2000" dirty="0"/>
              <a:t>、留学生同等要求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7</a:t>
            </a:r>
            <a:r>
              <a:rPr lang="zh-CN" altLang="en-US" sz="2000" dirty="0"/>
              <a:t>、提交学术论文时间</a:t>
            </a:r>
            <a:r>
              <a:rPr lang="zh-CN" altLang="en-US" sz="2000" dirty="0" smtClean="0"/>
              <a:t>：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2000" b="1" dirty="0">
                <a:solidFill>
                  <a:srgbClr val="C00000"/>
                </a:solidFill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20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日前</a:t>
            </a:r>
            <a:r>
              <a:rPr lang="zh-CN" altLang="en-US" sz="2000" dirty="0"/>
              <a:t>（与答辩材料一起提交）</a:t>
            </a:r>
            <a:endParaRPr lang="zh-CN" alt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58000" cy="12954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十、其它事项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741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7696200" cy="3657600"/>
          </a:xfrm>
        </p:spPr>
        <p:txBody>
          <a:bodyPr>
            <a:normAutofit/>
          </a:bodyPr>
          <a:lstStyle/>
          <a:p>
            <a:r>
              <a:rPr lang="en-US" altLang="zh-CN" sz="3000" dirty="0"/>
              <a:t>1</a:t>
            </a:r>
            <a:r>
              <a:rPr lang="zh-CN" altLang="en-US" sz="3000" dirty="0"/>
              <a:t>、有关表格：请用最新下载，不能用旧表，最好直接到研究生院网站下载（</a:t>
            </a:r>
            <a:r>
              <a:rPr lang="zh-CN" altLang="en-US" sz="3000" dirty="0">
                <a:solidFill>
                  <a:srgbClr val="C00000"/>
                </a:solidFill>
              </a:rPr>
              <a:t>研究生院主页</a:t>
            </a:r>
            <a:r>
              <a:rPr lang="en-US" altLang="zh-CN" sz="3000" dirty="0">
                <a:solidFill>
                  <a:srgbClr val="C00000"/>
                </a:solidFill>
              </a:rPr>
              <a:t>—</a:t>
            </a:r>
            <a:r>
              <a:rPr lang="zh-CN" altLang="en-US" sz="3000" dirty="0">
                <a:solidFill>
                  <a:srgbClr val="C00000"/>
                </a:solidFill>
              </a:rPr>
              <a:t>学位工作</a:t>
            </a:r>
            <a:r>
              <a:rPr lang="zh-CN" altLang="en-US" sz="3000" dirty="0">
                <a:solidFill>
                  <a:schemeClr val="tx1"/>
                </a:solidFill>
              </a:rPr>
              <a:t>）</a:t>
            </a:r>
            <a:endParaRPr lang="zh-CN" altLang="en-US" sz="3000" dirty="0">
              <a:solidFill>
                <a:schemeClr val="tx1"/>
              </a:solidFill>
            </a:endParaRPr>
          </a:p>
          <a:p>
            <a:r>
              <a:rPr lang="en-US" altLang="zh-CN" sz="3000" dirty="0"/>
              <a:t>2</a:t>
            </a:r>
            <a:r>
              <a:rPr lang="zh-CN" altLang="en-US" sz="3000" dirty="0"/>
              <a:t>、自愿向“中国学术期刊（光盘版）电子杂志社”投稿，参与全国学位论文数据库建设，有少量稿费和一定量的免费使用权限（另交授权书和论文电子版）</a:t>
            </a:r>
            <a:endParaRPr lang="zh-CN" altLang="en-US" sz="3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58000" cy="14478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十、其它事项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832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、学位证书领取时间</a:t>
            </a:r>
            <a:r>
              <a:rPr lang="zh-CN" altLang="en-US" dirty="0" smtClean="0"/>
              <a:t>：</a:t>
            </a:r>
            <a:r>
              <a:rPr lang="en-US" altLang="zh-CN" dirty="0" smtClean="0">
                <a:solidFill>
                  <a:srgbClr val="C00000"/>
                </a:solidFill>
              </a:rPr>
              <a:t>6</a:t>
            </a:r>
            <a:r>
              <a:rPr lang="zh-CN" altLang="en-US" dirty="0">
                <a:solidFill>
                  <a:srgbClr val="C00000"/>
                </a:solidFill>
              </a:rPr>
              <a:t>月</a:t>
            </a:r>
            <a:r>
              <a:rPr lang="zh-CN" altLang="en-US" dirty="0" smtClean="0">
                <a:solidFill>
                  <a:srgbClr val="C00000"/>
                </a:solidFill>
              </a:rPr>
              <a:t>底</a:t>
            </a:r>
            <a:endParaRPr lang="zh-CN" altLang="en-US" dirty="0">
              <a:solidFill>
                <a:srgbClr val="C00000"/>
              </a:solidFill>
            </a:endParaRPr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请务必参加全校学位授予仪式</a:t>
            </a:r>
            <a:r>
              <a:rPr lang="zh-CN" altLang="en-US" dirty="0">
                <a:solidFill>
                  <a:srgbClr val="C00000"/>
                </a:solidFill>
              </a:rPr>
              <a:t>：</a:t>
            </a:r>
            <a:r>
              <a:rPr lang="zh-CN" altLang="en-US" dirty="0"/>
              <a:t>仪式非常隆重，由校长亲手颁发学位并合影，极为珍贵，可能终生仅此一次，缺席遗憾终生。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8105" y="216535"/>
            <a:ext cx="9072880" cy="63106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</a:t>
            </a:r>
            <a:r>
              <a:rPr lang="zh-CN" altLang="en-US"/>
              <a:t>申请答辩参考程序</a:t>
            </a:r>
            <a:endParaRPr lang="zh-CN" altLang="en-US"/>
          </a:p>
        </p:txBody>
      </p:sp>
      <p:sp>
        <p:nvSpPr>
          <p:cNvPr id="8304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7696200" cy="3657600"/>
          </a:xfrm>
        </p:spPr>
        <p:txBody>
          <a:bodyPr/>
          <a:lstStyle/>
          <a:p>
            <a:pPr>
              <a:buFontTx/>
              <a:buNone/>
            </a:pPr>
            <a:endParaRPr lang="en-US" altLang="zh-CN" sz="2400" dirty="0"/>
          </a:p>
          <a:p>
            <a:r>
              <a:rPr lang="zh-CN" altLang="en-US" sz="2400" dirty="0" smtClean="0"/>
              <a:t>医科博士生申请答辩程序表</a:t>
            </a:r>
            <a:r>
              <a:rPr lang="en-US" altLang="zh-CN" sz="2400" dirty="0" smtClean="0"/>
              <a:t>.doc</a:t>
            </a:r>
            <a:endParaRPr lang="en-US" altLang="zh-CN" sz="2400" dirty="0"/>
          </a:p>
          <a:p>
            <a:r>
              <a:rPr lang="zh-CN" altLang="en-US" sz="2400" dirty="0" smtClean="0"/>
              <a:t>医科硕士生申请答辩程序表</a:t>
            </a:r>
            <a:r>
              <a:rPr lang="en-US" altLang="zh-CN" sz="2400" dirty="0" smtClean="0"/>
              <a:t>.doc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《</a:t>
            </a:r>
            <a:r>
              <a:rPr lang="zh-CN" altLang="en-US" sz="2400" dirty="0"/>
              <a:t>中山大学学位与研究生教育工作手册</a:t>
            </a:r>
            <a:r>
              <a:rPr lang="en-US" altLang="zh-CN" sz="2400" dirty="0"/>
              <a:t>》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科研型博士、临床型博士正式答辩流程和材料清单</a:t>
            </a:r>
            <a:endParaRPr lang="en-US" altLang="zh-CN" sz="2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科研型硕士、临床型硕士正式答辩流程和材料清单</a:t>
            </a:r>
            <a:endParaRPr lang="en-US" altLang="zh-CN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229600" cy="863600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77721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438400"/>
            <a:ext cx="7696200" cy="36576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zh-CN" altLang="en-US" sz="5400" b="1" dirty="0">
                <a:solidFill>
                  <a:srgbClr val="C00000"/>
                </a:solidFill>
                <a:ea typeface="华文行楷" panose="02010800040101010101" pitchFamily="2" charset="-122"/>
              </a:rPr>
              <a:t>预祝各位同学</a:t>
            </a:r>
            <a:endParaRPr lang="zh-CN" altLang="en-US" sz="5400" b="1" dirty="0">
              <a:solidFill>
                <a:srgbClr val="C00000"/>
              </a:solidFill>
              <a:ea typeface="华文行楷" panose="02010800040101010101" pitchFamily="2" charset="-122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zh-CN" altLang="en-US" sz="5400" b="1" dirty="0">
                <a:solidFill>
                  <a:srgbClr val="C00000"/>
                </a:solidFill>
                <a:ea typeface="华文行楷" panose="02010800040101010101" pitchFamily="2" charset="-122"/>
              </a:rPr>
              <a:t>论文答辩</a:t>
            </a:r>
            <a:r>
              <a:rPr lang="zh-CN" altLang="en-US" sz="5400" b="1" dirty="0" smtClean="0">
                <a:solidFill>
                  <a:srgbClr val="C00000"/>
                </a:solidFill>
                <a:ea typeface="华文行楷" panose="02010800040101010101" pitchFamily="2" charset="-122"/>
              </a:rPr>
              <a:t>顺利</a:t>
            </a:r>
            <a:endParaRPr lang="zh-CN" altLang="en-US" sz="5400" b="1" dirty="0">
              <a:solidFill>
                <a:srgbClr val="C00000"/>
              </a:solidFill>
              <a:ea typeface="华文行楷" panose="0201080004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dirty="0" smtClean="0">
                <a:ea typeface="黑体" panose="02010609060101010101" pitchFamily="49" charset="-122"/>
              </a:rPr>
              <a:t>                          </a:t>
            </a:r>
            <a:endParaRPr lang="en-US" altLang="zh-CN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  <a:ea typeface="黑体" panose="02010609060101010101" pitchFamily="49" charset="-122"/>
              </a:rPr>
              <a:t>二、论文预答辩</a:t>
            </a:r>
            <a:endParaRPr lang="zh-CN" altLang="en-US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516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2100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导师指导小组成员（</a:t>
            </a:r>
            <a:r>
              <a:rPr lang="en-US" altLang="zh-CN" sz="2400" b="1" dirty="0">
                <a:solidFill>
                  <a:srgbClr val="C00000"/>
                </a:solidFill>
              </a:rPr>
              <a:t>3-5</a:t>
            </a:r>
            <a:r>
              <a:rPr lang="zh-CN" altLang="en-US" sz="2400" b="1" dirty="0">
                <a:solidFill>
                  <a:srgbClr val="C00000"/>
                </a:solidFill>
              </a:rPr>
              <a:t>人、中级职称以上</a:t>
            </a:r>
            <a:r>
              <a:rPr lang="zh-CN" altLang="en-US" sz="2400" dirty="0">
                <a:ea typeface="宋体" panose="02010600030101010101" pitchFamily="2" charset="-122"/>
              </a:rPr>
              <a:t>）</a:t>
            </a:r>
            <a:r>
              <a:rPr lang="zh-CN" altLang="en-US" sz="2400" dirty="0"/>
              <a:t>、形式自定，对论文进行初步审查，经预答辩后做进一步修改初步确定文稿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填</a:t>
            </a:r>
            <a:r>
              <a:rPr lang="zh-CN" altLang="en-US" sz="2400" dirty="0" smtClean="0"/>
              <a:t>写培养记录本（完成至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预答辩小结</a:t>
            </a:r>
            <a:r>
              <a:rPr lang="zh-CN" altLang="en-US" sz="2400" dirty="0" smtClean="0"/>
              <a:t>）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博士需填写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博</a:t>
            </a:r>
            <a:r>
              <a:rPr lang="zh-CN" altLang="en-US" sz="2400" b="1" dirty="0">
                <a:solidFill>
                  <a:srgbClr val="C00000"/>
                </a:solidFill>
              </a:rPr>
              <a:t>士论文审查表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月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31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日</a:t>
            </a:r>
            <a:r>
              <a:rPr lang="zh-CN" altLang="en-US" sz="2400" b="1" dirty="0">
                <a:solidFill>
                  <a:srgbClr val="C00000"/>
                </a:solidFill>
              </a:rPr>
              <a:t>前</a:t>
            </a:r>
            <a:r>
              <a:rPr lang="zh-CN" altLang="en-US" sz="2400" dirty="0"/>
              <a:t>必须完成</a:t>
            </a:r>
            <a:endParaRPr lang="zh-CN" altLang="en-US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781800" cy="1066800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三、论文重合度检测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8294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696200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 smtClean="0"/>
              <a:t>发送电子版论文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Word</a:t>
            </a:r>
            <a:r>
              <a:rPr lang="zh-CN" altLang="en-US" sz="2400" dirty="0" smtClean="0">
                <a:ea typeface="宋体" panose="02010600030101010101" pitchFamily="2" charset="-122"/>
              </a:rPr>
              <a:t>版</a:t>
            </a:r>
            <a:r>
              <a:rPr lang="zh-CN" altLang="en-US" sz="2400" dirty="0" smtClean="0"/>
              <a:t>至研究生科邮箱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zssyyjsk@126.com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，以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学号+姓名+联系方式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命名文件</a:t>
            </a:r>
            <a:endParaRPr lang="zh-CN" altLang="en-US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 smtClean="0">
                <a:solidFill>
                  <a:srgbClr val="C00000"/>
                </a:solidFill>
              </a:rPr>
              <a:t>（论文正文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word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版，删除摘要、目录、致谢、参考文献）</a:t>
            </a:r>
            <a:endParaRPr lang="zh-CN" altLang="en-US" sz="2400" b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预</a:t>
            </a:r>
            <a:r>
              <a:rPr lang="zh-CN" altLang="en-US" sz="2400" dirty="0"/>
              <a:t>防监督学术失范：查找抄袭、引文失范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dirty="0"/>
              <a:t>自我监督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可</a:t>
            </a:r>
            <a:r>
              <a:rPr lang="zh-CN" altLang="en-US" sz="2400" dirty="0" smtClean="0"/>
              <a:t>以自查，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建议用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CNKI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自查；引用自己发表过的论文不算重复；注意学术论文联合对比库</a:t>
            </a:r>
            <a:r>
              <a:rPr lang="zh-CN" altLang="en-US" sz="2400" dirty="0" smtClean="0"/>
              <a:t>）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学院限</a:t>
            </a:r>
            <a:r>
              <a:rPr lang="zh-CN" altLang="en-US" sz="2400" dirty="0"/>
              <a:t>定每篇论文</a:t>
            </a:r>
            <a:r>
              <a:rPr lang="zh-CN" altLang="en-US" sz="2400" b="1" dirty="0">
                <a:solidFill>
                  <a:srgbClr val="C00000"/>
                </a:solidFill>
              </a:rPr>
              <a:t>检测一次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/>
              <a:t>重合度判定标准（重合度和重合文字）</a:t>
            </a:r>
            <a:r>
              <a:rPr lang="zh-CN" altLang="en-US" sz="2400" dirty="0" smtClean="0"/>
              <a:t>：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轻度以下</a:t>
            </a:r>
            <a:r>
              <a:rPr lang="zh-CN" altLang="en-US" sz="2400" dirty="0" smtClean="0"/>
              <a:t>无需处理</a:t>
            </a:r>
            <a:endParaRPr lang="en-US" altLang="zh-CN" sz="2400" dirty="0" smtClean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</a:rPr>
              <a:t>中度和重度重合</a:t>
            </a:r>
            <a:r>
              <a:rPr lang="zh-CN" altLang="en-US" sz="2400" dirty="0" smtClean="0"/>
              <a:t>处理（论文重合度检测结果审批表）</a:t>
            </a:r>
            <a:endParaRPr lang="zh-CN" altLang="en-US" sz="2400" dirty="0" smtClean="0"/>
          </a:p>
          <a:p>
            <a:pPr>
              <a:lnSpc>
                <a:spcPct val="90000"/>
              </a:lnSpc>
            </a:pPr>
            <a:r>
              <a:rPr lang="zh-CN" altLang="en-US" sz="2400" dirty="0"/>
              <a:t>结合反馈意见修改论文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629400" cy="914400"/>
          </a:xfrm>
        </p:spPr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  <a:ea typeface="黑体" panose="02010609060101010101" pitchFamily="49" charset="-122"/>
              </a:rPr>
              <a:t>四、申请答辩</a:t>
            </a:r>
            <a:endParaRPr lang="zh-CN" altLang="en-US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82637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400"/>
            <a:ext cx="7772400" cy="388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、网上申请（注意开通和关闭时间）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/>
              <a:t>A.</a:t>
            </a:r>
            <a:r>
              <a:rPr lang="zh-CN" altLang="en-US" sz="2400" dirty="0"/>
              <a:t>登录研究生教育管理服务平台</a:t>
            </a:r>
            <a:r>
              <a:rPr lang="zh-CN" altLang="en-US" sz="2400" dirty="0">
                <a:latin typeface="Times New Roman" panose="02020603050405020304" pitchFamily="18" charset="0"/>
              </a:rPr>
              <a:t>http://uems.sysu.edu.cn/graduate/web/login.html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/>
              <a:t>B.</a:t>
            </a:r>
            <a:r>
              <a:rPr lang="zh-CN" altLang="en-US" sz="2400" dirty="0"/>
              <a:t>核对与上传照片</a:t>
            </a:r>
            <a:endParaRPr lang="en-US" altLang="zh-CN" sz="2400" dirty="0"/>
          </a:p>
          <a:p>
            <a:pPr>
              <a:lnSpc>
                <a:spcPct val="90000"/>
              </a:lnSpc>
            </a:pPr>
            <a:r>
              <a:rPr lang="en-US" altLang="zh-CN" sz="2400" dirty="0"/>
              <a:t>C</a:t>
            </a:r>
            <a:r>
              <a:rPr lang="en-US" altLang="zh-CN" sz="2400" dirty="0">
                <a:ea typeface="宋体" panose="02010600030101010101" pitchFamily="2" charset="-122"/>
              </a:rPr>
              <a:t>.</a:t>
            </a:r>
            <a:r>
              <a:rPr lang="zh-CN" altLang="en-US" sz="2400" dirty="0"/>
              <a:t>录入科研成果</a:t>
            </a:r>
            <a:r>
              <a:rPr lang="en-US" altLang="zh-CN" sz="2400" dirty="0" smtClean="0"/>
              <a:t>(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真实、完整、准</a:t>
            </a:r>
            <a:r>
              <a:rPr lang="zh-CN" altLang="en-US" sz="2400" b="1" dirty="0">
                <a:solidFill>
                  <a:srgbClr val="C00000"/>
                </a:solidFill>
              </a:rPr>
              <a:t>确</a:t>
            </a:r>
            <a:r>
              <a:rPr lang="en-US" altLang="zh-CN" sz="2400" dirty="0"/>
              <a:t>)</a:t>
            </a:r>
            <a:endParaRPr lang="en-US" altLang="zh-CN" sz="2400" dirty="0"/>
          </a:p>
          <a:p>
            <a:pPr>
              <a:lnSpc>
                <a:spcPct val="90000"/>
              </a:lnSpc>
            </a:pPr>
            <a:r>
              <a:rPr lang="en-US" altLang="zh-CN" sz="2400" dirty="0"/>
              <a:t>D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研</a:t>
            </a:r>
            <a:r>
              <a:rPr lang="zh-CN" altLang="en-US" sz="2400" dirty="0"/>
              <a:t>究生科网上审核通过</a:t>
            </a:r>
            <a:r>
              <a:rPr lang="en-US" altLang="zh-CN" sz="2400" dirty="0"/>
              <a:t>(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博士研究生必须先由导师完成审核</a:t>
            </a:r>
            <a:r>
              <a:rPr lang="en-US" altLang="zh-CN" sz="2400" dirty="0" smtClean="0"/>
              <a:t>)</a:t>
            </a:r>
            <a:endParaRPr lang="en-US" altLang="zh-CN" sz="2400" dirty="0"/>
          </a:p>
          <a:p>
            <a:pPr>
              <a:lnSpc>
                <a:spcPct val="90000"/>
              </a:lnSpc>
            </a:pPr>
            <a:r>
              <a:rPr lang="en-US" altLang="zh-CN" sz="2400" dirty="0"/>
              <a:t>E.</a:t>
            </a:r>
            <a:r>
              <a:rPr lang="zh-CN" altLang="en-US" sz="2400" dirty="0"/>
              <a:t>网上填写、下载、打印申请书（答辩申请书贴照片）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en-US" altLang="zh-CN" sz="2400" dirty="0"/>
              <a:t>F</a:t>
            </a:r>
            <a:r>
              <a:rPr lang="en-US" altLang="zh-CN" sz="2400" dirty="0" smtClean="0"/>
              <a:t>.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研究生上</a:t>
            </a:r>
            <a:r>
              <a:rPr lang="zh-CN" altLang="en-US" sz="2400" b="1" dirty="0">
                <a:solidFill>
                  <a:srgbClr val="C00000"/>
                </a:solidFill>
              </a:rPr>
              <a:t>传论文电子版</a:t>
            </a:r>
            <a:r>
              <a:rPr lang="zh-CN" altLang="en-US" sz="2400" dirty="0"/>
              <a:t>（上传前</a:t>
            </a:r>
            <a:r>
              <a:rPr lang="zh-CN" altLang="en-US" sz="2400" b="1" dirty="0">
                <a:solidFill>
                  <a:srgbClr val="C00000"/>
                </a:solidFill>
              </a:rPr>
              <a:t>注意匿名</a:t>
            </a:r>
            <a:r>
              <a:rPr lang="zh-CN" altLang="en-US" sz="2400" dirty="0"/>
              <a:t>处理，点击检测后上传）</a:t>
            </a:r>
            <a:endParaRPr lang="zh-CN" altLang="en-US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781800" cy="838200"/>
          </a:xfrm>
        </p:spPr>
        <p:txBody>
          <a:bodyPr/>
          <a:lstStyle/>
          <a:p>
            <a:pPr algn="l"/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、提交申请答辩材料</a:t>
            </a:r>
            <a:endParaRPr lang="zh-CN" altLang="en-US" sz="32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73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420610" cy="41529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200" dirty="0"/>
              <a:t>答辩申请书</a:t>
            </a:r>
            <a:r>
              <a:rPr lang="en-US" altLang="zh-CN" sz="2200" dirty="0"/>
              <a:t>(</a:t>
            </a:r>
            <a:r>
              <a:rPr lang="zh-CN" altLang="en-US" sz="2200" dirty="0"/>
              <a:t>本人、导师、教研室签名完整；附</a:t>
            </a:r>
            <a:r>
              <a:rPr lang="zh-CN" altLang="en-US" sz="2200" dirty="0" smtClean="0"/>
              <a:t>成绩单，成绩单请自行到北校区红楼</a:t>
            </a:r>
            <a:r>
              <a:rPr lang="en-US" altLang="zh-CN" sz="2200" dirty="0" smtClean="0"/>
              <a:t>1</a:t>
            </a:r>
            <a:r>
              <a:rPr lang="zh-CN" altLang="en-US" sz="2200" dirty="0" smtClean="0">
                <a:ea typeface="宋体" panose="02010600030101010101" pitchFamily="2" charset="-122"/>
              </a:rPr>
              <a:t>楼自助打印机打印</a:t>
            </a:r>
            <a:r>
              <a:rPr lang="en-US" altLang="zh-CN" sz="2200" dirty="0" smtClean="0"/>
              <a:t>)</a:t>
            </a:r>
            <a:endParaRPr lang="en-US" altLang="zh-CN" sz="22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200" dirty="0"/>
              <a:t>1</a:t>
            </a:r>
            <a:r>
              <a:rPr lang="en-US" altLang="zh-CN" sz="2200" dirty="0" smtClean="0"/>
              <a:t>. </a:t>
            </a:r>
            <a:r>
              <a:rPr lang="zh-CN" altLang="en-US" sz="2200" dirty="0" smtClean="0">
                <a:ea typeface="宋体" panose="02010600030101010101" pitchFamily="2" charset="-122"/>
              </a:rPr>
              <a:t>答辩</a:t>
            </a:r>
            <a:r>
              <a:rPr lang="zh-CN" altLang="en-US" sz="2200" dirty="0"/>
              <a:t>申请书</a:t>
            </a:r>
            <a:r>
              <a:rPr lang="en-US" altLang="zh-CN" sz="2200" dirty="0"/>
              <a:t>.doc</a:t>
            </a:r>
            <a:r>
              <a:rPr lang="zh-CN" altLang="en-US" sz="2200" dirty="0"/>
              <a:t>（只能从系统下载、打印，内容不能改动）</a:t>
            </a:r>
            <a:endParaRPr lang="zh-CN" altLang="en-US" sz="2200" dirty="0"/>
          </a:p>
          <a:p>
            <a:pPr>
              <a:lnSpc>
                <a:spcPct val="80000"/>
              </a:lnSpc>
            </a:pPr>
            <a:r>
              <a:rPr lang="en-US" altLang="zh-CN" sz="2200" dirty="0"/>
              <a:t>2</a:t>
            </a:r>
            <a:r>
              <a:rPr lang="en-US" altLang="zh-CN" sz="2200" dirty="0" smtClean="0"/>
              <a:t>. </a:t>
            </a:r>
            <a:r>
              <a:rPr lang="zh-CN" altLang="en-US" sz="2200" dirty="0" smtClean="0"/>
              <a:t>博士</a:t>
            </a:r>
            <a:r>
              <a:rPr lang="zh-CN" altLang="en-US" sz="2200" dirty="0"/>
              <a:t>论文审查表（硕士无需提供）</a:t>
            </a:r>
            <a:endParaRPr lang="zh-CN" altLang="en-US" sz="2200" dirty="0"/>
          </a:p>
          <a:p>
            <a:pPr>
              <a:lnSpc>
                <a:spcPct val="80000"/>
              </a:lnSpc>
            </a:pPr>
            <a:r>
              <a:rPr lang="en-US" altLang="zh-CN" sz="2200" dirty="0"/>
              <a:t>3</a:t>
            </a:r>
            <a:r>
              <a:rPr lang="en-US" altLang="zh-CN" sz="2200" dirty="0" smtClean="0"/>
              <a:t>. </a:t>
            </a:r>
            <a:r>
              <a:rPr lang="zh-CN" altLang="en-US" sz="2200" dirty="0" smtClean="0"/>
              <a:t>学</a:t>
            </a:r>
            <a:r>
              <a:rPr lang="zh-CN" altLang="en-US" sz="2200" dirty="0"/>
              <a:t>位论</a:t>
            </a:r>
            <a:r>
              <a:rPr lang="zh-CN" altLang="en-US" sz="2200" dirty="0" smtClean="0"/>
              <a:t>文（系统中</a:t>
            </a:r>
            <a:r>
              <a:rPr lang="zh-CN" altLang="en-US" sz="2200" dirty="0"/>
              <a:t>上传匿名电子版）</a:t>
            </a:r>
            <a:endParaRPr lang="zh-CN" altLang="en-US" sz="2200" dirty="0"/>
          </a:p>
          <a:p>
            <a:pPr>
              <a:lnSpc>
                <a:spcPct val="80000"/>
              </a:lnSpc>
            </a:pPr>
            <a:r>
              <a:rPr lang="en-US" altLang="zh-CN" sz="2200" dirty="0"/>
              <a:t>4</a:t>
            </a:r>
            <a:r>
              <a:rPr lang="en-US" altLang="zh-CN" sz="2200" dirty="0" smtClean="0"/>
              <a:t>. </a:t>
            </a:r>
            <a:r>
              <a:rPr lang="zh-CN" altLang="en-US" sz="2200" dirty="0" smtClean="0"/>
              <a:t>评</a:t>
            </a:r>
            <a:r>
              <a:rPr lang="zh-CN" altLang="en-US" sz="2200" dirty="0"/>
              <a:t>阅人参考名单（硕士、博士要求不同，需准确提供评阅人</a:t>
            </a:r>
            <a:r>
              <a:rPr lang="zh-CN" altLang="en-US" sz="2200" b="1" dirty="0">
                <a:solidFill>
                  <a:schemeClr val="tx2">
                    <a:lumMod val="75000"/>
                  </a:schemeClr>
                </a:solidFill>
              </a:rPr>
              <a:t>联系号码、邮箱地址</a:t>
            </a:r>
            <a:r>
              <a:rPr lang="zh-CN" altLang="en-US" sz="2200" dirty="0"/>
              <a:t>）</a:t>
            </a:r>
            <a:endParaRPr lang="zh-CN" altLang="en-US" sz="2200" dirty="0"/>
          </a:p>
          <a:p>
            <a:pPr>
              <a:lnSpc>
                <a:spcPct val="80000"/>
              </a:lnSpc>
            </a:pPr>
            <a:r>
              <a:rPr lang="en-US" altLang="zh-CN" sz="2200" dirty="0"/>
              <a:t>5</a:t>
            </a:r>
            <a:r>
              <a:rPr lang="en-US" altLang="zh-CN" sz="2200" dirty="0" smtClean="0"/>
              <a:t>. </a:t>
            </a:r>
            <a:r>
              <a:rPr lang="zh-CN" altLang="en-US" sz="2200" dirty="0" smtClean="0"/>
              <a:t>已</a:t>
            </a:r>
            <a:r>
              <a:rPr lang="zh-CN" altLang="en-US" sz="2200" dirty="0"/>
              <a:t>发表的学术论文</a:t>
            </a:r>
            <a:r>
              <a:rPr lang="en-US" altLang="zh-CN" sz="2200" dirty="0" smtClean="0"/>
              <a:t>(</a:t>
            </a:r>
            <a:r>
              <a:rPr lang="en-US" altLang="zh-CN" sz="2200" dirty="0" smtClean="0">
                <a:solidFill>
                  <a:srgbClr val="C00000"/>
                </a:solidFill>
              </a:rPr>
              <a:t>5</a:t>
            </a:r>
            <a:r>
              <a:rPr lang="zh-CN" altLang="en-US" sz="2200" dirty="0">
                <a:solidFill>
                  <a:srgbClr val="C00000"/>
                </a:solidFill>
              </a:rPr>
              <a:t>月</a:t>
            </a:r>
            <a:r>
              <a:rPr lang="en-US" altLang="zh-CN" sz="2200" dirty="0" smtClean="0">
                <a:solidFill>
                  <a:srgbClr val="C00000"/>
                </a:solidFill>
              </a:rPr>
              <a:t>20</a:t>
            </a:r>
            <a:r>
              <a:rPr lang="zh-CN" altLang="en-US" sz="2200" dirty="0" smtClean="0">
                <a:solidFill>
                  <a:srgbClr val="C00000"/>
                </a:solidFill>
              </a:rPr>
              <a:t>日前</a:t>
            </a:r>
            <a:r>
              <a:rPr lang="zh-CN" altLang="en-US" sz="2200" dirty="0">
                <a:solidFill>
                  <a:srgbClr val="C00000"/>
                </a:solidFill>
              </a:rPr>
              <a:t>交、无文章不影响申请答</a:t>
            </a:r>
            <a:r>
              <a:rPr lang="zh-CN" altLang="en-US" sz="2200" dirty="0" smtClean="0">
                <a:solidFill>
                  <a:srgbClr val="C00000"/>
                </a:solidFill>
              </a:rPr>
              <a:t>辩</a:t>
            </a:r>
            <a:r>
              <a:rPr lang="en-US" altLang="zh-CN" sz="2200" dirty="0" smtClean="0"/>
              <a:t>)</a:t>
            </a:r>
            <a:endParaRPr lang="en-US" altLang="zh-CN" sz="2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629400" cy="990600"/>
          </a:xfrm>
        </p:spPr>
        <p:txBody>
          <a:bodyPr/>
          <a:lstStyle/>
          <a:p>
            <a:pPr algn="l"/>
            <a:r>
              <a:rPr lang="en-US" altLang="zh-CN" sz="4000" dirty="0">
                <a:solidFill>
                  <a:schemeClr val="accent2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4000" dirty="0">
                <a:solidFill>
                  <a:schemeClr val="accent2"/>
                </a:solidFill>
                <a:ea typeface="黑体" panose="02010609060101010101" pitchFamily="49" charset="-122"/>
              </a:rPr>
              <a:t>、注意事项</a:t>
            </a:r>
            <a:endParaRPr lang="zh-CN" altLang="en-US" sz="40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5571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696200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000" dirty="0"/>
              <a:t>(1)</a:t>
            </a:r>
            <a:r>
              <a:rPr lang="zh-CN" altLang="en-US" sz="3000" dirty="0"/>
              <a:t>、论文格式</a:t>
            </a:r>
            <a:endParaRPr lang="zh-CN" altLang="en-US" sz="3000" dirty="0"/>
          </a:p>
          <a:p>
            <a:pPr>
              <a:lnSpc>
                <a:spcPct val="90000"/>
              </a:lnSpc>
            </a:pPr>
            <a:r>
              <a:rPr lang="zh-CN" altLang="en-US" sz="3000" dirty="0"/>
              <a:t>论文应严格按中山大学论文格式要求制作 </a:t>
            </a:r>
            <a:r>
              <a:rPr lang="en-US" altLang="zh-CN" sz="3000" dirty="0"/>
              <a:t>(</a:t>
            </a:r>
            <a:r>
              <a:rPr lang="zh-CN" altLang="en-US" sz="3000" dirty="0">
                <a:solidFill>
                  <a:srgbClr val="C00000"/>
                </a:solidFill>
              </a:rPr>
              <a:t>以规定为准、切勿以讹传讹</a:t>
            </a:r>
            <a:r>
              <a:rPr lang="en-US" altLang="zh-CN" sz="3000" dirty="0"/>
              <a:t>)</a:t>
            </a:r>
            <a:endParaRPr lang="en-US" altLang="zh-CN" sz="3000" dirty="0"/>
          </a:p>
          <a:p>
            <a:pPr>
              <a:lnSpc>
                <a:spcPct val="90000"/>
              </a:lnSpc>
            </a:pPr>
            <a:r>
              <a:rPr lang="zh-CN" altLang="en-US" sz="3000" dirty="0">
                <a:hlinkClick r:id="rId1" action="ppaction://hlinkfile"/>
              </a:rPr>
              <a:t>中山大学学位论文结构形式</a:t>
            </a:r>
            <a:r>
              <a:rPr lang="en-US" altLang="zh-CN" sz="3000" dirty="0">
                <a:hlinkClick r:id="rId1" action="ppaction://hlinkfile"/>
              </a:rPr>
              <a:t>.doc</a:t>
            </a:r>
            <a:endParaRPr lang="en-US" altLang="zh-CN" sz="3000" dirty="0"/>
          </a:p>
          <a:p>
            <a:pPr>
              <a:lnSpc>
                <a:spcPct val="90000"/>
              </a:lnSpc>
            </a:pPr>
            <a:r>
              <a:rPr lang="zh-CN" altLang="en-US" sz="3000" dirty="0"/>
              <a:t>编号：学号；</a:t>
            </a:r>
            <a:r>
              <a:rPr lang="zh-CN" altLang="en-US" sz="3000" dirty="0">
                <a:solidFill>
                  <a:srgbClr val="C00000"/>
                </a:solidFill>
              </a:rPr>
              <a:t>密级：公</a:t>
            </a:r>
            <a:r>
              <a:rPr lang="zh-CN" altLang="en-US" sz="3000" dirty="0" smtClean="0">
                <a:solidFill>
                  <a:srgbClr val="C00000"/>
                </a:solidFill>
              </a:rPr>
              <a:t>开</a:t>
            </a:r>
            <a:endParaRPr lang="zh-CN" altLang="en-US" sz="30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000" dirty="0"/>
              <a:t>专业名称、导师按学籍记录填写</a:t>
            </a:r>
            <a:endParaRPr lang="zh-CN" altLang="en-US" sz="30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000" dirty="0">
                <a:solidFill>
                  <a:srgbClr val="C00000"/>
                </a:solidFill>
              </a:rPr>
              <a:t>（常见错误：呼吸内科、骨科等临床科室名称、协助指导者做导师、密级错误）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781800" cy="1066800"/>
          </a:xfrm>
        </p:spPr>
        <p:txBody>
          <a:bodyPr/>
          <a:lstStyle/>
          <a:p>
            <a:pPr algn="l"/>
            <a:r>
              <a:rPr lang="en-US" altLang="zh-CN" dirty="0">
                <a:solidFill>
                  <a:schemeClr val="accent2"/>
                </a:solidFill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accent2"/>
                </a:solidFill>
                <a:ea typeface="黑体" panose="02010609060101010101" pitchFamily="49" charset="-122"/>
              </a:rPr>
              <a:t>、注意事项</a:t>
            </a:r>
            <a:endParaRPr lang="zh-CN" altLang="en-US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9053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696200" cy="3657600"/>
          </a:xfrm>
        </p:spPr>
        <p:txBody>
          <a:bodyPr/>
          <a:lstStyle/>
          <a:p>
            <a:r>
              <a:rPr lang="en-US" altLang="zh-CN" sz="3600" dirty="0">
                <a:solidFill>
                  <a:srgbClr val="C00000"/>
                </a:solidFill>
              </a:rPr>
              <a:t>(2)</a:t>
            </a:r>
            <a:r>
              <a:rPr lang="zh-CN" altLang="en-US" sz="3600" dirty="0">
                <a:solidFill>
                  <a:srgbClr val="C00000"/>
                </a:solidFill>
              </a:rPr>
              <a:t>、匿名评审论文格式：</a:t>
            </a:r>
            <a:endParaRPr lang="zh-CN" altLang="en-US" sz="3600" dirty="0">
              <a:solidFill>
                <a:srgbClr val="C00000"/>
              </a:solidFill>
            </a:endParaRPr>
          </a:p>
          <a:p>
            <a:r>
              <a:rPr lang="zh-CN" altLang="en-US" sz="3600" dirty="0"/>
              <a:t>相应处省略导师、研究生姓名</a:t>
            </a:r>
            <a:endParaRPr lang="zh-CN" altLang="en-US" sz="3600" dirty="0"/>
          </a:p>
          <a:p>
            <a:r>
              <a:rPr lang="zh-CN" altLang="en-US" sz="3600" dirty="0"/>
              <a:t>附录中论文成果清</a:t>
            </a:r>
            <a:r>
              <a:rPr lang="zh-CN" altLang="en-US" sz="3600" dirty="0" smtClean="0"/>
              <a:t>单（</a:t>
            </a:r>
            <a:r>
              <a:rPr lang="zh-CN" altLang="en-US" sz="3600" dirty="0"/>
              <a:t>匿名评时建议格式：</a:t>
            </a:r>
            <a:r>
              <a:rPr lang="zh-CN" altLang="en-US" sz="3600" u="sng" dirty="0"/>
              <a:t>作者排名、期刊名、出版年份）</a:t>
            </a:r>
            <a:endParaRPr lang="zh-CN" altLang="en-US" sz="3600" u="sng" dirty="0"/>
          </a:p>
          <a:p>
            <a:r>
              <a:rPr lang="zh-CN" altLang="en-US" sz="3600" u="sng" dirty="0"/>
              <a:t>省略致谢部分</a:t>
            </a:r>
            <a:endParaRPr lang="zh-CN" altLang="en-US" sz="3600" u="sng" dirty="0"/>
          </a:p>
          <a:p>
            <a:endParaRPr lang="en-US" altLang="zh-CN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848600" cy="7620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schemeClr val="accent2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chemeClr val="accent2"/>
                </a:solidFill>
                <a:ea typeface="黑体" panose="02010609060101010101" pitchFamily="49" charset="-122"/>
              </a:rPr>
              <a:t>、注意事项</a:t>
            </a:r>
            <a:endParaRPr lang="zh-CN" altLang="en-US" sz="36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7587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143000"/>
            <a:ext cx="7696200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dirty="0"/>
              <a:t>(3)</a:t>
            </a:r>
            <a:r>
              <a:rPr lang="zh-CN" altLang="en-US" sz="2800" dirty="0"/>
              <a:t>、其它：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学位论文用</a:t>
            </a:r>
            <a:r>
              <a:rPr lang="zh-CN" altLang="en-US" sz="2800" b="1" dirty="0">
                <a:solidFill>
                  <a:srgbClr val="C00000"/>
                </a:solidFill>
              </a:rPr>
              <a:t>中文撰写</a:t>
            </a:r>
            <a:r>
              <a:rPr lang="zh-CN" altLang="en-US" sz="2800" dirty="0"/>
              <a:t>（包括外国留学生、国外联合培养生）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各种表格版本最新下载、格式正确</a:t>
            </a:r>
            <a:endParaRPr lang="zh-CN" alt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>
                <a:solidFill>
                  <a:srgbClr val="C00000"/>
                </a:solidFill>
              </a:rPr>
              <a:t>   常见问题：使用保存的旧版表格</a:t>
            </a:r>
            <a:endParaRPr lang="zh-CN" altLang="en-US" sz="28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>
                <a:solidFill>
                  <a:srgbClr val="C00000"/>
                </a:solidFill>
              </a:rPr>
              <a:t>   下载变形表格（</a:t>
            </a:r>
            <a:r>
              <a:rPr lang="en-US" altLang="zh-CN" sz="2800" dirty="0">
                <a:solidFill>
                  <a:srgbClr val="C00000"/>
                </a:solidFill>
              </a:rPr>
              <a:t>office</a:t>
            </a:r>
            <a:r>
              <a:rPr lang="zh-CN" altLang="en-US" sz="2800" dirty="0">
                <a:solidFill>
                  <a:srgbClr val="C00000"/>
                </a:solidFill>
              </a:rPr>
              <a:t>版本差异）</a:t>
            </a:r>
            <a:endParaRPr lang="zh-CN" altLang="en-US" sz="28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>
                <a:solidFill>
                  <a:srgbClr val="C00000"/>
                </a:solidFill>
              </a:rPr>
              <a:t>    建议直接到研究生院</a:t>
            </a:r>
            <a:r>
              <a:rPr lang="en-US" altLang="zh-CN" sz="2800" dirty="0">
                <a:solidFill>
                  <a:srgbClr val="C00000"/>
                </a:solidFill>
              </a:rPr>
              <a:t>—</a:t>
            </a:r>
            <a:r>
              <a:rPr lang="zh-CN" altLang="en-US" sz="2800" dirty="0">
                <a:solidFill>
                  <a:srgbClr val="C00000"/>
                </a:solidFill>
              </a:rPr>
              <a:t>学位工作网页下载</a:t>
            </a:r>
            <a:endParaRPr lang="zh-CN" altLang="en-US" sz="28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 smtClean="0"/>
              <a:t>不</a:t>
            </a:r>
            <a:r>
              <a:rPr lang="zh-CN" altLang="en-US" sz="2800" dirty="0"/>
              <a:t>能按期申请答辩</a:t>
            </a:r>
            <a:r>
              <a:rPr lang="zh-CN" altLang="en-US" sz="2800" dirty="0" smtClean="0"/>
              <a:t>者请在</a:t>
            </a:r>
            <a:r>
              <a:rPr lang="en-US" altLang="zh-CN" sz="28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zh-CN" altLang="en-US" sz="2800" dirty="0" smtClean="0">
                <a:solidFill>
                  <a:schemeClr val="tx2">
                    <a:lumMod val="75000"/>
                  </a:schemeClr>
                </a:solidFill>
              </a:rPr>
              <a:t>月</a:t>
            </a:r>
            <a:r>
              <a:rPr lang="en-US" altLang="zh-CN" sz="2800" dirty="0" smtClean="0">
                <a:solidFill>
                  <a:schemeClr val="tx2">
                    <a:lumMod val="75000"/>
                  </a:schemeClr>
                </a:solidFill>
              </a:rPr>
              <a:t>20</a:t>
            </a:r>
            <a:r>
              <a:rPr lang="zh-CN" altLang="en-US" sz="2800" dirty="0" smtClean="0">
                <a:solidFill>
                  <a:schemeClr val="tx2">
                    <a:lumMod val="75000"/>
                  </a:schemeClr>
                </a:solidFill>
              </a:rPr>
              <a:t>日</a:t>
            </a:r>
            <a:r>
              <a:rPr lang="zh-CN" altLang="en-US" sz="2800" dirty="0" smtClean="0"/>
              <a:t>前提交申</a:t>
            </a:r>
            <a:r>
              <a:rPr lang="zh-CN" altLang="en-US" sz="2800" dirty="0"/>
              <a:t>请延期，否则影响以后答辩申请（请用最新版表格）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Office 主题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Office 主题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3778</Words>
  <Application>WPS 演示</Application>
  <PresentationFormat>全屏显示(4:3)</PresentationFormat>
  <Paragraphs>256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Comic Sans MS</vt:lpstr>
      <vt:lpstr>黑体</vt:lpstr>
      <vt:lpstr>微软雅黑</vt:lpstr>
      <vt:lpstr>Arial Unicode MS</vt:lpstr>
      <vt:lpstr>华文行楷</vt:lpstr>
      <vt:lpstr>自定义设计方案</vt:lpstr>
      <vt:lpstr>Crayons</vt:lpstr>
      <vt:lpstr>PowerPoint 演示文稿</vt:lpstr>
      <vt:lpstr>一、工作安排</vt:lpstr>
      <vt:lpstr>二、论文预答辩</vt:lpstr>
      <vt:lpstr>三、论文重合度检测</vt:lpstr>
      <vt:lpstr>四、申请答辩</vt:lpstr>
      <vt:lpstr>2、提交申请答辩材料</vt:lpstr>
      <vt:lpstr>3、注意事项</vt:lpstr>
      <vt:lpstr>3、注意事项</vt:lpstr>
      <vt:lpstr>3、注意事项</vt:lpstr>
      <vt:lpstr>4、保密论文管理</vt:lpstr>
      <vt:lpstr>五、论文送审</vt:lpstr>
      <vt:lpstr>2、论文评阅人要求：</vt:lpstr>
      <vt:lpstr>3、注意事项</vt:lpstr>
      <vt:lpstr>续：注意事项</vt:lpstr>
      <vt:lpstr>4、评阅结果回收</vt:lpstr>
      <vt:lpstr>六、举行论文答辩会（重要）</vt:lpstr>
      <vt:lpstr>六、论文答辩会</vt:lpstr>
      <vt:lpstr>七、上交答辩材料</vt:lpstr>
      <vt:lpstr>八、论文抽查</vt:lpstr>
      <vt:lpstr>八、论文抽查</vt:lpstr>
      <vt:lpstr>九、学位授予审核</vt:lpstr>
      <vt:lpstr>九、学位授予审核</vt:lpstr>
      <vt:lpstr>九、学位授予审核</vt:lpstr>
      <vt:lpstr>九、学位授予审核</vt:lpstr>
      <vt:lpstr>十、其它事项</vt:lpstr>
      <vt:lpstr>十、其它事项</vt:lpstr>
      <vt:lpstr>PowerPoint 演示文稿</vt:lpstr>
      <vt:lpstr>申请答辩参考程序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fulilv</dc:creator>
  <cp:lastModifiedBy>Administrator</cp:lastModifiedBy>
  <cp:revision>537</cp:revision>
  <cp:lastPrinted>2113-01-01T00:00:00Z</cp:lastPrinted>
  <dcterms:created xsi:type="dcterms:W3CDTF">2113-01-01T00:00:00Z</dcterms:created>
  <dcterms:modified xsi:type="dcterms:W3CDTF">2017-12-20T05:58:14Z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2052-10.1.0.6929</vt:lpwstr>
  </property>
</Properties>
</file>