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32" r:id="rId4"/>
    <p:sldId id="406" r:id="rId6"/>
    <p:sldId id="563" r:id="rId7"/>
    <p:sldId id="622" r:id="rId8"/>
    <p:sldId id="502" r:id="rId9"/>
    <p:sldId id="532" r:id="rId10"/>
    <p:sldId id="333" r:id="rId11"/>
    <p:sldId id="336" r:id="rId12"/>
    <p:sldId id="597" r:id="rId13"/>
    <p:sldId id="378" r:id="rId14"/>
    <p:sldId id="340" r:id="rId15"/>
    <p:sldId id="339" r:id="rId16"/>
    <p:sldId id="453" r:id="rId17"/>
    <p:sldId id="435" r:id="rId18"/>
    <p:sldId id="484" r:id="rId19"/>
    <p:sldId id="347" r:id="rId20"/>
    <p:sldId id="348" r:id="rId21"/>
    <p:sldId id="454" r:id="rId22"/>
    <p:sldId id="349" r:id="rId23"/>
    <p:sldId id="407" r:id="rId24"/>
    <p:sldId id="351" r:id="rId25"/>
    <p:sldId id="352" r:id="rId26"/>
    <p:sldId id="474" r:id="rId27"/>
    <p:sldId id="623" r:id="rId28"/>
    <p:sldId id="624" r:id="rId29"/>
    <p:sldId id="625" r:id="rId30"/>
    <p:sldId id="626" r:id="rId31"/>
    <p:sldId id="374" r:id="rId32"/>
    <p:sldId id="396" r:id="rId33"/>
    <p:sldId id="358" r:id="rId34"/>
    <p:sldId id="361" r:id="rId35"/>
  </p:sldIdLst>
  <p:sldSz cx="9144000" cy="6858000" type="screen4x3"/>
  <p:notesSz cx="6858000" cy="9144000"/>
  <p:custDataLst>
    <p:tags r:id="rId39"/>
  </p:custDataLst>
  <p:defaultTextStyle>
    <a:defPPr>
      <a:defRPr lang="zh-CN"/>
    </a:defPPr>
    <a:lvl1pPr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7" userDrawn="1">
          <p15:clr>
            <a:srgbClr val="A4A3A4"/>
          </p15:clr>
        </p15:guide>
        <p15:guide id="2" pos="28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399"/>
    <a:srgbClr val="CC0000"/>
    <a:srgbClr val="666699"/>
    <a:srgbClr val="800080"/>
    <a:srgbClr val="990033"/>
    <a:srgbClr val="009999"/>
    <a:srgbClr val="00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47" autoAdjust="0"/>
    <p:restoredTop sz="94683" autoAdjust="0"/>
  </p:normalViewPr>
  <p:slideViewPr>
    <p:cSldViewPr showGuides="1">
      <p:cViewPr>
        <p:scale>
          <a:sx n="100" d="100"/>
          <a:sy n="100" d="100"/>
        </p:scale>
        <p:origin x="-2238" y="-282"/>
      </p:cViewPr>
      <p:guideLst>
        <p:guide orient="horz" pos="2117"/>
        <p:guide pos="28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047DBF-95AA-40BC-A783-377E8F18B84D}" type="doc">
      <dgm:prSet loTypeId="urn:microsoft.com/office/officeart/2008/layout/HorizontalMultiLevelHierarchy" loCatId="hierarchy" qsTypeId="urn:microsoft.com/office/officeart/2005/8/quickstyle/simple1" qsCatId="simple" csTypeId="urn:microsoft.com/office/officeart/2005/8/colors/accent2_1" csCatId="accent1" phldr="0"/>
      <dgm:spPr/>
      <dgm:t>
        <a:bodyPr/>
        <a:p>
          <a:endParaRPr lang="zh-CN" altLang="en-US"/>
        </a:p>
      </dgm:t>
    </dgm:pt>
    <dgm:pt modelId="{9CF950A0-AF63-4EEF-9FFD-96C1F7E7E392}">
      <dgm:prSet phldrT="[文本]" phldr="0" custT="1"/>
      <dgm:spPr/>
      <dgm:t>
        <a:bodyPr vert="horz" wrap="square"/>
        <a:p>
          <a:pPr>
            <a:lnSpc>
              <a:spcPct val="100000"/>
            </a:lnSpc>
            <a:spcBef>
              <a:spcPct val="0"/>
            </a:spcBef>
            <a:spcAft>
              <a:spcPct val="35000"/>
            </a:spcAft>
          </a:pPr>
          <a:r>
            <a:rPr lang="zh-CN" altLang="en-US" sz="2400"/>
            <a:t>博士举行答辩会前</a:t>
          </a:r>
          <a:r>
            <a:rPr lang="zh-CN" altLang="en-US" sz="2400"/>
            <a:t/>
          </a:r>
          <a:endParaRPr lang="zh-CN" altLang="en-US" sz="2400"/>
        </a:p>
      </dgm:t>
    </dgm:pt>
    <dgm:pt modelId="{C208B5D8-5995-4479-A42A-8A55E56C12D9}" cxnId="{77BDA119-0214-428F-8CEB-D168522F85C3}" type="parTrans">
      <dgm:prSet/>
      <dgm:spPr/>
      <dgm:t>
        <a:bodyPr/>
        <a:p>
          <a:endParaRPr lang="zh-CN" altLang="en-US"/>
        </a:p>
      </dgm:t>
    </dgm:pt>
    <dgm:pt modelId="{789CBC20-C209-4F6E-8277-16D1CD2BC23E}" cxnId="{77BDA119-0214-428F-8CEB-D168522F85C3}" type="sibTrans">
      <dgm:prSet/>
      <dgm:spPr/>
      <dgm:t>
        <a:bodyPr/>
        <a:p>
          <a:endParaRPr lang="zh-CN" altLang="en-US"/>
        </a:p>
      </dgm:t>
    </dgm:pt>
    <dgm:pt modelId="{43C98814-3703-4708-9480-0269618948C5}">
      <dgm:prSet phldrT="[文本]" phldr="0" custT="1"/>
      <dgm:spPr/>
      <dgm:t>
        <a:bodyPr vert="horz" wrap="square"/>
        <a:p>
          <a:pPr>
            <a:lnSpc>
              <a:spcPct val="100000"/>
            </a:lnSpc>
            <a:spcBef>
              <a:spcPct val="0"/>
            </a:spcBef>
            <a:spcAft>
              <a:spcPct val="35000"/>
            </a:spcAft>
          </a:pPr>
          <a:r>
            <a:rPr lang="zh-CN" altLang="en-US" sz="1000" b="1"/>
            <a:t>未发表小论文，全</a:t>
          </a:r>
          <a:r>
            <a:rPr lang="en-US" altLang="zh-CN" sz="1000" b="1"/>
            <a:t>1</a:t>
          </a:r>
          <a:r>
            <a:rPr lang="zh-CN" altLang="en-US" sz="1000" b="1"/>
            <a:t>档</a:t>
          </a:r>
          <a:endParaRPr lang="zh-CN" altLang="en-US" sz="1000" b="1"/>
        </a:p>
        <a:p>
          <a:pPr>
            <a:lnSpc>
              <a:spcPct val="100000"/>
            </a:lnSpc>
            <a:spcBef>
              <a:spcPct val="0"/>
            </a:spcBef>
            <a:spcAft>
              <a:spcPct val="35000"/>
            </a:spcAft>
          </a:pPr>
          <a:r>
            <a:rPr lang="zh-CN" altLang="en-US" sz="1000" b="1"/>
            <a:t>毕业答辩</a:t>
          </a:r>
          <a:r>
            <a:rPr lang="en-US" altLang="zh-CN" sz="1000" b="1"/>
            <a:t>+</a:t>
          </a:r>
          <a:r>
            <a:rPr lang="zh-CN" altLang="en-US" sz="1000" b="1"/>
            <a:t>学位答辩</a:t>
          </a:r>
          <a:endParaRPr lang="zh-CN" altLang="en-US" sz="1000" b="1"/>
        </a:p>
        <a:p>
          <a:pPr>
            <a:lnSpc>
              <a:spcPct val="100000"/>
            </a:lnSpc>
            <a:spcBef>
              <a:spcPct val="0"/>
            </a:spcBef>
            <a:spcAft>
              <a:spcPct val="35000"/>
            </a:spcAft>
          </a:pPr>
          <a:r>
            <a:rPr lang="zh-CN" altLang="en-US" sz="1000" b="1"/>
            <a:t>（无学位，缓授）</a:t>
          </a:r>
          <a:r>
            <a:rPr lang="zh-CN" altLang="en-US" sz="1000" b="1"/>
            <a:t/>
          </a:r>
          <a:endParaRPr lang="zh-CN" altLang="en-US" sz="1000" b="1"/>
        </a:p>
      </dgm:t>
    </dgm:pt>
    <dgm:pt modelId="{CEE48522-27B1-4F7F-84F9-D98425D345C1}" cxnId="{FCA83B25-64F0-4EF1-9CD3-058396E4D93C}" type="parTrans">
      <dgm:prSet/>
      <dgm:spPr/>
      <dgm:t>
        <a:bodyPr/>
        <a:p>
          <a:endParaRPr lang="zh-CN" altLang="en-US"/>
        </a:p>
      </dgm:t>
    </dgm:pt>
    <dgm:pt modelId="{8F8E0805-276C-4375-BEB7-3681B4D5E062}" cxnId="{FCA83B25-64F0-4EF1-9CD3-058396E4D93C}" type="sibTrans">
      <dgm:prSet/>
      <dgm:spPr/>
      <dgm:t>
        <a:bodyPr/>
        <a:p>
          <a:endParaRPr lang="zh-CN" altLang="en-US"/>
        </a:p>
      </dgm:t>
    </dgm:pt>
    <dgm:pt modelId="{EEA9BF43-52EA-422D-B843-A7E2D98344F1}">
      <dgm:prSet phldrT="[文本]" phldr="0" custT="1"/>
      <dgm:spPr/>
      <dgm:t>
        <a:bodyPr vert="horz" wrap="square"/>
        <a:p>
          <a:pPr>
            <a:lnSpc>
              <a:spcPct val="100000"/>
            </a:lnSpc>
            <a:spcBef>
              <a:spcPct val="0"/>
            </a:spcBef>
            <a:spcAft>
              <a:spcPct val="35000"/>
            </a:spcAft>
          </a:pPr>
          <a:r>
            <a:rPr lang="zh-CN" altLang="en-US" sz="900" b="1"/>
            <a:t>未发表小论文，有</a:t>
          </a:r>
          <a:r>
            <a:rPr lang="en-US" altLang="zh-CN" sz="900" b="1"/>
            <a:t>2</a:t>
          </a:r>
          <a:r>
            <a:rPr lang="zh-CN" altLang="en-US" sz="900" b="1"/>
            <a:t>档</a:t>
          </a:r>
          <a:endParaRPr lang="zh-CN" altLang="en-US" sz="900" b="1"/>
        </a:p>
        <a:p>
          <a:pPr>
            <a:lnSpc>
              <a:spcPct val="100000"/>
            </a:lnSpc>
            <a:spcBef>
              <a:spcPct val="0"/>
            </a:spcBef>
            <a:spcAft>
              <a:spcPct val="35000"/>
            </a:spcAft>
          </a:pPr>
          <a:r>
            <a:rPr lang="zh-CN" altLang="en-US" sz="900" b="1"/>
            <a:t>毕业答辩</a:t>
          </a:r>
          <a:endParaRPr lang="zh-CN" altLang="en-US" sz="900" b="1"/>
        </a:p>
        <a:p>
          <a:pPr>
            <a:lnSpc>
              <a:spcPct val="100000"/>
            </a:lnSpc>
            <a:spcBef>
              <a:spcPct val="0"/>
            </a:spcBef>
            <a:spcAft>
              <a:spcPct val="35000"/>
            </a:spcAft>
          </a:pPr>
          <a:r>
            <a:rPr lang="zh-CN" altLang="en-US" sz="900" b="1"/>
            <a:t>（无学位证，以后每半年有一次申请学位答辩的机会）</a:t>
          </a:r>
          <a:r>
            <a:rPr lang="zh-CN" altLang="en-US" sz="900" b="1"/>
            <a:t/>
          </a:r>
          <a:endParaRPr lang="zh-CN" altLang="en-US" sz="900" b="1"/>
        </a:p>
      </dgm:t>
    </dgm:pt>
    <dgm:pt modelId="{DD4B9A5E-AF0E-4E40-AE50-8ADA48B6C96E}" cxnId="{F5D30291-5558-4759-B57C-CE5998C4AE00}" type="parTrans">
      <dgm:prSet/>
      <dgm:spPr/>
      <dgm:t>
        <a:bodyPr/>
        <a:p>
          <a:endParaRPr lang="zh-CN" altLang="en-US"/>
        </a:p>
      </dgm:t>
    </dgm:pt>
    <dgm:pt modelId="{35829CFD-40BE-4AAC-B481-B24731CD799F}" cxnId="{F5D30291-5558-4759-B57C-CE5998C4AE00}" type="sibTrans">
      <dgm:prSet/>
      <dgm:spPr/>
      <dgm:t>
        <a:bodyPr/>
        <a:p>
          <a:endParaRPr lang="zh-CN" altLang="en-US"/>
        </a:p>
      </dgm:t>
    </dgm:pt>
    <dgm:pt modelId="{05B7883E-08CA-4B11-978A-0E031766AB04}">
      <dgm:prSet phldrT="[文本]" phldr="0" custT="0"/>
      <dgm:spPr/>
      <dgm:t>
        <a:bodyPr vert="horz" wrap="square"/>
        <a:p>
          <a:pPr>
            <a:lnSpc>
              <a:spcPct val="100000"/>
            </a:lnSpc>
            <a:spcBef>
              <a:spcPct val="0"/>
            </a:spcBef>
            <a:spcAft>
              <a:spcPct val="35000"/>
            </a:spcAft>
          </a:pPr>
          <a:r>
            <a:rPr lang="zh-CN" altLang="en-US" b="1"/>
            <a:t>发表了符合条件的小论文</a:t>
          </a:r>
          <a:endParaRPr lang="zh-CN" altLang="en-US" b="1"/>
        </a:p>
        <a:p>
          <a:pPr>
            <a:lnSpc>
              <a:spcPct val="100000"/>
            </a:lnSpc>
            <a:spcBef>
              <a:spcPct val="0"/>
            </a:spcBef>
            <a:spcAft>
              <a:spcPct val="35000"/>
            </a:spcAft>
          </a:pPr>
          <a:r>
            <a:rPr lang="zh-CN" altLang="en-US" b="1"/>
            <a:t>毕业答辩</a:t>
          </a:r>
          <a:r>
            <a:rPr lang="en-US" altLang="zh-CN" b="1"/>
            <a:t>+</a:t>
          </a:r>
          <a:r>
            <a:rPr lang="zh-CN" altLang="en-US" b="1"/>
            <a:t>学位答辩</a:t>
          </a:r>
          <a:r>
            <a:rPr lang="zh-CN" altLang="en-US" b="1"/>
            <a:t/>
          </a:r>
          <a:endParaRPr lang="zh-CN" altLang="en-US" b="1"/>
        </a:p>
      </dgm:t>
    </dgm:pt>
    <dgm:pt modelId="{D3AE5FBF-22B8-495D-8175-D008E6DBE25A}" cxnId="{6E6F0140-2F27-4C4D-93F7-803378468583}" type="parTrans">
      <dgm:prSet/>
      <dgm:spPr/>
      <dgm:t>
        <a:bodyPr/>
        <a:p>
          <a:endParaRPr lang="zh-CN" altLang="en-US"/>
        </a:p>
      </dgm:t>
    </dgm:pt>
    <dgm:pt modelId="{07129F62-24FE-4443-9066-E2A8C0818369}" cxnId="{6E6F0140-2F27-4C4D-93F7-803378468583}" type="sibTrans">
      <dgm:prSet/>
      <dgm:spPr/>
      <dgm:t>
        <a:bodyPr/>
        <a:p>
          <a:endParaRPr lang="zh-CN" altLang="en-US"/>
        </a:p>
      </dgm:t>
    </dgm:pt>
    <dgm:pt modelId="{D46EE152-774F-4CA8-9116-98CB08AEFA88}" type="pres">
      <dgm:prSet presAssocID="{D6047DBF-95AA-40BC-A783-377E8F18B84D}" presName="Name0" presStyleCnt="0">
        <dgm:presLayoutVars>
          <dgm:chPref val="1"/>
          <dgm:dir/>
          <dgm:animOne val="branch"/>
          <dgm:animLvl val="lvl"/>
          <dgm:resizeHandles val="exact"/>
        </dgm:presLayoutVars>
      </dgm:prSet>
      <dgm:spPr/>
    </dgm:pt>
    <dgm:pt modelId="{D1C58439-AB41-4D73-94D5-800644F6883C}" type="pres">
      <dgm:prSet presAssocID="{9CF950A0-AF63-4EEF-9FFD-96C1F7E7E392}" presName="root1" presStyleCnt="0"/>
      <dgm:spPr/>
    </dgm:pt>
    <dgm:pt modelId="{9B9BF0AB-5901-4E79-B4D7-EC064A6E4281}" type="pres">
      <dgm:prSet presAssocID="{9CF950A0-AF63-4EEF-9FFD-96C1F7E7E392}" presName="LevelOneTextNode" presStyleLbl="node0" presStyleIdx="0" presStyleCnt="1">
        <dgm:presLayoutVars>
          <dgm:chPref val="3"/>
        </dgm:presLayoutVars>
      </dgm:prSet>
      <dgm:spPr/>
    </dgm:pt>
    <dgm:pt modelId="{A6E13702-6C97-4911-A4E2-59EE8E68C431}" type="pres">
      <dgm:prSet presAssocID="{9CF950A0-AF63-4EEF-9FFD-96C1F7E7E392}" presName="level2hierChild" presStyleCnt="0"/>
      <dgm:spPr/>
    </dgm:pt>
    <dgm:pt modelId="{64B430B3-FF1B-406C-9FF2-27BA23788747}" type="pres">
      <dgm:prSet presAssocID="{CEE48522-27B1-4F7F-84F9-D98425D345C1}" presName="conn2-1" presStyleLbl="parChTrans1D2" presStyleIdx="0" presStyleCnt="3"/>
      <dgm:spPr/>
    </dgm:pt>
    <dgm:pt modelId="{C069D299-1B39-4BB1-9C27-833B58C46156}" type="pres">
      <dgm:prSet presAssocID="{CEE48522-27B1-4F7F-84F9-D98425D345C1}" presName="connTx" presStyleCnt="0"/>
      <dgm:spPr/>
    </dgm:pt>
    <dgm:pt modelId="{9C4BE19C-8DBD-46B6-9067-607184141480}" type="pres">
      <dgm:prSet presAssocID="{43C98814-3703-4708-9480-0269618948C5}" presName="root2" presStyleCnt="0"/>
      <dgm:spPr/>
    </dgm:pt>
    <dgm:pt modelId="{CDA235D6-AC41-4ED3-AF28-D9CD9EDCBAED}" type="pres">
      <dgm:prSet presAssocID="{43C98814-3703-4708-9480-0269618948C5}" presName="LevelTwoTextNode" presStyleLbl="node2" presStyleIdx="0" presStyleCnt="3">
        <dgm:presLayoutVars>
          <dgm:chPref val="3"/>
        </dgm:presLayoutVars>
      </dgm:prSet>
      <dgm:spPr/>
    </dgm:pt>
    <dgm:pt modelId="{72E265FC-36E6-4BBF-AC05-214FD6415DAB}" type="pres">
      <dgm:prSet presAssocID="{43C98814-3703-4708-9480-0269618948C5}" presName="level3hierChild" presStyleCnt="0"/>
      <dgm:spPr/>
    </dgm:pt>
    <dgm:pt modelId="{2F66960D-CF7A-443C-8CB9-E7DD0B261214}" type="pres">
      <dgm:prSet presAssocID="{DD4B9A5E-AF0E-4E40-AE50-8ADA48B6C96E}" presName="conn2-1" presStyleLbl="parChTrans1D2" presStyleIdx="1" presStyleCnt="3"/>
      <dgm:spPr/>
    </dgm:pt>
    <dgm:pt modelId="{5BBFF12A-A69F-4078-A83D-A1EAB54C5269}" type="pres">
      <dgm:prSet presAssocID="{DD4B9A5E-AF0E-4E40-AE50-8ADA48B6C96E}" presName="connTx" presStyleCnt="0"/>
      <dgm:spPr/>
    </dgm:pt>
    <dgm:pt modelId="{C34060C1-0884-4F60-ADDF-610222CEEF01}" type="pres">
      <dgm:prSet presAssocID="{EEA9BF43-52EA-422D-B843-A7E2D98344F1}" presName="root2" presStyleCnt="0"/>
      <dgm:spPr/>
    </dgm:pt>
    <dgm:pt modelId="{3540059A-19CD-4FBD-A598-B7A4BB9DA52D}" type="pres">
      <dgm:prSet presAssocID="{EEA9BF43-52EA-422D-B843-A7E2D98344F1}" presName="LevelTwoTextNode" presStyleLbl="node2" presStyleIdx="1" presStyleCnt="3">
        <dgm:presLayoutVars>
          <dgm:chPref val="3"/>
        </dgm:presLayoutVars>
      </dgm:prSet>
      <dgm:spPr/>
    </dgm:pt>
    <dgm:pt modelId="{5F2B1077-175E-4F04-9ED5-8097B74233FF}" type="pres">
      <dgm:prSet presAssocID="{EEA9BF43-52EA-422D-B843-A7E2D98344F1}" presName="level3hierChild" presStyleCnt="0"/>
      <dgm:spPr/>
    </dgm:pt>
    <dgm:pt modelId="{CED1A3A3-B184-469E-86AE-670623BA4E5D}" type="pres">
      <dgm:prSet presAssocID="{D3AE5FBF-22B8-495D-8175-D008E6DBE25A}" presName="conn2-1" presStyleLbl="parChTrans1D2" presStyleIdx="2" presStyleCnt="3"/>
      <dgm:spPr/>
    </dgm:pt>
    <dgm:pt modelId="{925CFC76-454F-4CEF-ADE7-B0D5EBC96571}" type="pres">
      <dgm:prSet presAssocID="{D3AE5FBF-22B8-495D-8175-D008E6DBE25A}" presName="connTx" presStyleCnt="0"/>
      <dgm:spPr/>
    </dgm:pt>
    <dgm:pt modelId="{FE25D188-752C-49DB-8CF7-81DAD4AA116D}" type="pres">
      <dgm:prSet presAssocID="{05B7883E-08CA-4B11-978A-0E031766AB04}" presName="root2" presStyleCnt="0"/>
      <dgm:spPr/>
    </dgm:pt>
    <dgm:pt modelId="{E8D2105A-5421-473B-835F-F6E08D9D2D9B}" type="pres">
      <dgm:prSet presAssocID="{05B7883E-08CA-4B11-978A-0E031766AB04}" presName="LevelTwoTextNode" presStyleLbl="node2" presStyleIdx="2" presStyleCnt="3">
        <dgm:presLayoutVars>
          <dgm:chPref val="3"/>
        </dgm:presLayoutVars>
      </dgm:prSet>
      <dgm:spPr/>
    </dgm:pt>
    <dgm:pt modelId="{8A9817AD-1B7B-4DD1-A786-15A6E30FA3D8}" type="pres">
      <dgm:prSet presAssocID="{05B7883E-08CA-4B11-978A-0E031766AB04}" presName="level3hierChild" presStyleCnt="0"/>
      <dgm:spPr/>
    </dgm:pt>
  </dgm:ptLst>
  <dgm:cxnLst>
    <dgm:cxn modelId="{77BDA119-0214-428F-8CEB-D168522F85C3}" srcId="{D6047DBF-95AA-40BC-A783-377E8F18B84D}" destId="{9CF950A0-AF63-4EEF-9FFD-96C1F7E7E392}" srcOrd="0" destOrd="0" parTransId="{C208B5D8-5995-4479-A42A-8A55E56C12D9}" sibTransId="{789CBC20-C209-4F6E-8277-16D1CD2BC23E}"/>
    <dgm:cxn modelId="{FCA83B25-64F0-4EF1-9CD3-058396E4D93C}" srcId="{9CF950A0-AF63-4EEF-9FFD-96C1F7E7E392}" destId="{43C98814-3703-4708-9480-0269618948C5}" srcOrd="0" destOrd="0" parTransId="{CEE48522-27B1-4F7F-84F9-D98425D345C1}" sibTransId="{8F8E0805-276C-4375-BEB7-3681B4D5E062}"/>
    <dgm:cxn modelId="{F5D30291-5558-4759-B57C-CE5998C4AE00}" srcId="{9CF950A0-AF63-4EEF-9FFD-96C1F7E7E392}" destId="{EEA9BF43-52EA-422D-B843-A7E2D98344F1}" srcOrd="1" destOrd="0" parTransId="{DD4B9A5E-AF0E-4E40-AE50-8ADA48B6C96E}" sibTransId="{35829CFD-40BE-4AAC-B481-B24731CD799F}"/>
    <dgm:cxn modelId="{6E6F0140-2F27-4C4D-93F7-803378468583}" srcId="{9CF950A0-AF63-4EEF-9FFD-96C1F7E7E392}" destId="{05B7883E-08CA-4B11-978A-0E031766AB04}" srcOrd="2" destOrd="0" parTransId="{D3AE5FBF-22B8-495D-8175-D008E6DBE25A}" sibTransId="{07129F62-24FE-4443-9066-E2A8C0818369}"/>
    <dgm:cxn modelId="{8C5EFBD1-137B-4ED3-805C-4D56C7C1671A}" type="presOf" srcId="{D6047DBF-95AA-40BC-A783-377E8F18B84D}" destId="{D46EE152-774F-4CA8-9116-98CB08AEFA88}" srcOrd="0" destOrd="0" presId="urn:microsoft.com/office/officeart/2008/layout/HorizontalMultiLevelHierarchy"/>
    <dgm:cxn modelId="{3315FD5F-A9B6-4B90-BE27-4F47CC36E6FA}" type="presParOf" srcId="{D46EE152-774F-4CA8-9116-98CB08AEFA88}" destId="{D1C58439-AB41-4D73-94D5-800644F6883C}" srcOrd="0" destOrd="0" presId="urn:microsoft.com/office/officeart/2008/layout/HorizontalMultiLevelHierarchy"/>
    <dgm:cxn modelId="{D604A1E7-A7AE-4783-AD08-5BDC9AEE115A}" type="presParOf" srcId="{D1C58439-AB41-4D73-94D5-800644F6883C}" destId="{9B9BF0AB-5901-4E79-B4D7-EC064A6E4281}" srcOrd="0" destOrd="0" presId="urn:microsoft.com/office/officeart/2008/layout/HorizontalMultiLevelHierarchy"/>
    <dgm:cxn modelId="{3DDC6E76-AE75-46B2-AA95-FC248134B262}" type="presOf" srcId="{9CF950A0-AF63-4EEF-9FFD-96C1F7E7E392}" destId="{9B9BF0AB-5901-4E79-B4D7-EC064A6E4281}" srcOrd="0" destOrd="0" presId="urn:microsoft.com/office/officeart/2008/layout/HorizontalMultiLevelHierarchy"/>
    <dgm:cxn modelId="{37FE153B-22B0-45FF-9125-B302782BEF35}" type="presParOf" srcId="{D1C58439-AB41-4D73-94D5-800644F6883C}" destId="{A6E13702-6C97-4911-A4E2-59EE8E68C431}" srcOrd="1" destOrd="0" presId="urn:microsoft.com/office/officeart/2008/layout/HorizontalMultiLevelHierarchy"/>
    <dgm:cxn modelId="{2B067F23-E48B-446F-9C79-9C11656EA94E}" type="presParOf" srcId="{A6E13702-6C97-4911-A4E2-59EE8E68C431}" destId="{64B430B3-FF1B-406C-9FF2-27BA23788747}" srcOrd="0" destOrd="1" presId="urn:microsoft.com/office/officeart/2008/layout/HorizontalMultiLevelHierarchy"/>
    <dgm:cxn modelId="{24ACF99A-4B25-4224-9FBF-7B13B11AE55C}" type="presOf" srcId="{CEE48522-27B1-4F7F-84F9-D98425D345C1}" destId="{64B430B3-FF1B-406C-9FF2-27BA23788747}" srcOrd="0" destOrd="0" presId="urn:microsoft.com/office/officeart/2008/layout/HorizontalMultiLevelHierarchy"/>
    <dgm:cxn modelId="{37659F10-28D8-4B04-B95B-FDD0BE89E948}" type="presParOf" srcId="{64B430B3-FF1B-406C-9FF2-27BA23788747}" destId="{C069D299-1B39-4BB1-9C27-833B58C46156}" srcOrd="0" destOrd="0" presId="urn:microsoft.com/office/officeart/2008/layout/HorizontalMultiLevelHierarchy"/>
    <dgm:cxn modelId="{0A659F15-F4FD-4AC3-BF34-158A1DD3C3AA}" type="presOf" srcId="{CEE48522-27B1-4F7F-84F9-D98425D345C1}" destId="{C069D299-1B39-4BB1-9C27-833B58C46156}" srcOrd="1" destOrd="0" presId="urn:microsoft.com/office/officeart/2008/layout/HorizontalMultiLevelHierarchy"/>
    <dgm:cxn modelId="{C4E32709-AA70-429C-A4EC-32EE6401E2B7}" type="presParOf" srcId="{A6E13702-6C97-4911-A4E2-59EE8E68C431}" destId="{9C4BE19C-8DBD-46B6-9067-607184141480}" srcOrd="1" destOrd="1" presId="urn:microsoft.com/office/officeart/2008/layout/HorizontalMultiLevelHierarchy"/>
    <dgm:cxn modelId="{5CA5E981-E795-4F0C-B5EF-BEB8C8167F58}" type="presParOf" srcId="{9C4BE19C-8DBD-46B6-9067-607184141480}" destId="{CDA235D6-AC41-4ED3-AF28-D9CD9EDCBAED}" srcOrd="0" destOrd="1" presId="urn:microsoft.com/office/officeart/2008/layout/HorizontalMultiLevelHierarchy"/>
    <dgm:cxn modelId="{27D90F3C-FC3F-46AB-9155-B887B1A258F6}" type="presOf" srcId="{43C98814-3703-4708-9480-0269618948C5}" destId="{CDA235D6-AC41-4ED3-AF28-D9CD9EDCBAED}" srcOrd="0" destOrd="0" presId="urn:microsoft.com/office/officeart/2008/layout/HorizontalMultiLevelHierarchy"/>
    <dgm:cxn modelId="{2F503F46-9902-42EA-A511-4760C0C9E7EE}" type="presParOf" srcId="{9C4BE19C-8DBD-46B6-9067-607184141480}" destId="{72E265FC-36E6-4BBF-AC05-214FD6415DAB}" srcOrd="1" destOrd="1" presId="urn:microsoft.com/office/officeart/2008/layout/HorizontalMultiLevelHierarchy"/>
    <dgm:cxn modelId="{F77D6879-8A35-401D-BBCE-95EA4CB414E5}" type="presParOf" srcId="{A6E13702-6C97-4911-A4E2-59EE8E68C431}" destId="{2F66960D-CF7A-443C-8CB9-E7DD0B261214}" srcOrd="2" destOrd="1" presId="urn:microsoft.com/office/officeart/2008/layout/HorizontalMultiLevelHierarchy"/>
    <dgm:cxn modelId="{F5F3147B-59A9-4DE5-B746-A12B19550A2B}" type="presOf" srcId="{DD4B9A5E-AF0E-4E40-AE50-8ADA48B6C96E}" destId="{2F66960D-CF7A-443C-8CB9-E7DD0B261214}" srcOrd="0" destOrd="0" presId="urn:microsoft.com/office/officeart/2008/layout/HorizontalMultiLevelHierarchy"/>
    <dgm:cxn modelId="{E9D7FC93-83B8-461A-992B-F719286C1A66}" type="presParOf" srcId="{2F66960D-CF7A-443C-8CB9-E7DD0B261214}" destId="{5BBFF12A-A69F-4078-A83D-A1EAB54C5269}" srcOrd="0" destOrd="2" presId="urn:microsoft.com/office/officeart/2008/layout/HorizontalMultiLevelHierarchy"/>
    <dgm:cxn modelId="{0F6F88F3-2CD3-4C39-A1C7-D6946918B188}" type="presOf" srcId="{DD4B9A5E-AF0E-4E40-AE50-8ADA48B6C96E}" destId="{5BBFF12A-A69F-4078-A83D-A1EAB54C5269}" srcOrd="1" destOrd="0" presId="urn:microsoft.com/office/officeart/2008/layout/HorizontalMultiLevelHierarchy"/>
    <dgm:cxn modelId="{ECCB5EE4-9171-4E5A-A91F-C935F3EB3795}" type="presParOf" srcId="{A6E13702-6C97-4911-A4E2-59EE8E68C431}" destId="{C34060C1-0884-4F60-ADDF-610222CEEF01}" srcOrd="3" destOrd="1" presId="urn:microsoft.com/office/officeart/2008/layout/HorizontalMultiLevelHierarchy"/>
    <dgm:cxn modelId="{C5060C4B-5080-4253-B508-3F569B317F67}" type="presParOf" srcId="{C34060C1-0884-4F60-ADDF-610222CEEF01}" destId="{3540059A-19CD-4FBD-A598-B7A4BB9DA52D}" srcOrd="0" destOrd="3" presId="urn:microsoft.com/office/officeart/2008/layout/HorizontalMultiLevelHierarchy"/>
    <dgm:cxn modelId="{0D1EAD82-D518-4A30-BE2C-1DD34491B592}" type="presOf" srcId="{EEA9BF43-52EA-422D-B843-A7E2D98344F1}" destId="{3540059A-19CD-4FBD-A598-B7A4BB9DA52D}" srcOrd="0" destOrd="0" presId="urn:microsoft.com/office/officeart/2008/layout/HorizontalMultiLevelHierarchy"/>
    <dgm:cxn modelId="{0B3BDDF5-D56E-4A6F-9B85-C6D9496704B1}" type="presParOf" srcId="{C34060C1-0884-4F60-ADDF-610222CEEF01}" destId="{5F2B1077-175E-4F04-9ED5-8097B74233FF}" srcOrd="1" destOrd="3" presId="urn:microsoft.com/office/officeart/2008/layout/HorizontalMultiLevelHierarchy"/>
    <dgm:cxn modelId="{6ECCBBC9-3D9E-4136-9017-A8BDB31F3EA4}" type="presParOf" srcId="{A6E13702-6C97-4911-A4E2-59EE8E68C431}" destId="{CED1A3A3-B184-469E-86AE-670623BA4E5D}" srcOrd="4" destOrd="1" presId="urn:microsoft.com/office/officeart/2008/layout/HorizontalMultiLevelHierarchy"/>
    <dgm:cxn modelId="{552990D0-1E0D-4E86-A70D-297F773525A8}" type="presOf" srcId="{D3AE5FBF-22B8-495D-8175-D008E6DBE25A}" destId="{CED1A3A3-B184-469E-86AE-670623BA4E5D}" srcOrd="0" destOrd="0" presId="urn:microsoft.com/office/officeart/2008/layout/HorizontalMultiLevelHierarchy"/>
    <dgm:cxn modelId="{434FCA32-780D-44C0-B971-BE03CEE1F37F}" type="presParOf" srcId="{CED1A3A3-B184-469E-86AE-670623BA4E5D}" destId="{925CFC76-454F-4CEF-ADE7-B0D5EBC96571}" srcOrd="0" destOrd="4" presId="urn:microsoft.com/office/officeart/2008/layout/HorizontalMultiLevelHierarchy"/>
    <dgm:cxn modelId="{195D0E96-E2F6-4915-A944-D7AAB88DBEF5}" type="presOf" srcId="{D3AE5FBF-22B8-495D-8175-D008E6DBE25A}" destId="{925CFC76-454F-4CEF-ADE7-B0D5EBC96571}" srcOrd="1" destOrd="0" presId="urn:microsoft.com/office/officeart/2008/layout/HorizontalMultiLevelHierarchy"/>
    <dgm:cxn modelId="{1C469B36-AD72-40A1-9A8E-BE3CDF99E42F}" type="presParOf" srcId="{A6E13702-6C97-4911-A4E2-59EE8E68C431}" destId="{FE25D188-752C-49DB-8CF7-81DAD4AA116D}" srcOrd="5" destOrd="1" presId="urn:microsoft.com/office/officeart/2008/layout/HorizontalMultiLevelHierarchy"/>
    <dgm:cxn modelId="{B0111EB3-C1D2-47CE-B256-B240B663D2E8}" type="presParOf" srcId="{FE25D188-752C-49DB-8CF7-81DAD4AA116D}" destId="{E8D2105A-5421-473B-835F-F6E08D9D2D9B}" srcOrd="0" destOrd="5" presId="urn:microsoft.com/office/officeart/2008/layout/HorizontalMultiLevelHierarchy"/>
    <dgm:cxn modelId="{91F2DCD3-5E8F-4697-B4F9-A418E55476C0}" type="presOf" srcId="{05B7883E-08CA-4B11-978A-0E031766AB04}" destId="{E8D2105A-5421-473B-835F-F6E08D9D2D9B}" srcOrd="0" destOrd="0" presId="urn:microsoft.com/office/officeart/2008/layout/HorizontalMultiLevelHierarchy"/>
    <dgm:cxn modelId="{96811159-C14E-4913-ACDB-E67818111A5E}" type="presParOf" srcId="{FE25D188-752C-49DB-8CF7-81DAD4AA116D}" destId="{8A9817AD-1B7B-4DD1-A786-15A6E30FA3D8}" srcOrd="1" destOrd="5"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84440" cy="3472815"/>
        <a:chOff x="0" y="0"/>
        <a:chExt cx="7584440" cy="3472815"/>
      </a:xfrm>
    </dsp:grpSpPr>
    <dsp:sp modelId="{64B430B3-FF1B-406C-9FF2-27BA23788747}">
      <dsp:nvSpPr>
        <dsp:cNvPr id="4" name="任意多边形 3"/>
        <dsp:cNvSpPr/>
      </dsp:nvSpPr>
      <dsp:spPr bwMode="white">
        <a:xfrm>
          <a:off x="2823582" y="911614"/>
          <a:ext cx="432852" cy="824794"/>
        </a:xfrm>
        <a:custGeom>
          <a:avLst/>
          <a:gdLst/>
          <a:ahLst/>
          <a:cxnLst/>
          <a:pathLst>
            <a:path w="682" h="1299">
              <a:moveTo>
                <a:pt x="0" y="1299"/>
              </a:moveTo>
              <a:lnTo>
                <a:pt x="341" y="1299"/>
              </a:lnTo>
              <a:lnTo>
                <a:pt x="341" y="0"/>
              </a:lnTo>
              <a:lnTo>
                <a:pt x="682" y="0"/>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solidFill>
              <a:schemeClr val="dk1"/>
            </a:solidFill>
          </a:endParaRPr>
        </a:p>
      </dsp:txBody>
      <dsp:txXfrm>
        <a:off x="2823582" y="911614"/>
        <a:ext cx="432852" cy="824794"/>
      </dsp:txXfrm>
    </dsp:sp>
    <dsp:sp modelId="{2F66960D-CF7A-443C-8CB9-E7DD0B261214}">
      <dsp:nvSpPr>
        <dsp:cNvPr id="6" name="任意多边形 5"/>
        <dsp:cNvSpPr/>
      </dsp:nvSpPr>
      <dsp:spPr bwMode="white">
        <a:xfrm>
          <a:off x="2823582" y="1736408"/>
          <a:ext cx="432852" cy="0"/>
        </a:xfrm>
        <a:custGeom>
          <a:avLst/>
          <a:gdLst/>
          <a:ahLst/>
          <a:cxnLst/>
          <a:pathLst>
            <a:path w="682">
              <a:moveTo>
                <a:pt x="0" y="0"/>
              </a:moveTo>
              <a:lnTo>
                <a:pt x="341" y="0"/>
              </a:lnTo>
              <a:lnTo>
                <a:pt x="341" y="0"/>
              </a:lnTo>
              <a:lnTo>
                <a:pt x="682" y="0"/>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dk1"/>
            </a:solidFill>
          </a:endParaRPr>
        </a:p>
      </dsp:txBody>
      <dsp:txXfrm>
        <a:off x="2823582" y="1736408"/>
        <a:ext cx="432852" cy="0"/>
      </dsp:txXfrm>
    </dsp:sp>
    <dsp:sp modelId="{CED1A3A3-B184-469E-86AE-670623BA4E5D}">
      <dsp:nvSpPr>
        <dsp:cNvPr id="8" name="任意多边形 7"/>
        <dsp:cNvSpPr/>
      </dsp:nvSpPr>
      <dsp:spPr bwMode="white">
        <a:xfrm>
          <a:off x="2823582" y="1736408"/>
          <a:ext cx="432852" cy="824794"/>
        </a:xfrm>
        <a:custGeom>
          <a:avLst/>
          <a:gdLst/>
          <a:ahLst/>
          <a:cxnLst/>
          <a:pathLst>
            <a:path w="682" h="1299">
              <a:moveTo>
                <a:pt x="0" y="0"/>
              </a:moveTo>
              <a:lnTo>
                <a:pt x="341" y="0"/>
              </a:lnTo>
              <a:lnTo>
                <a:pt x="341" y="1299"/>
              </a:lnTo>
              <a:lnTo>
                <a:pt x="682" y="1299"/>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solidFill>
              <a:schemeClr val="dk1"/>
            </a:solidFill>
          </a:endParaRPr>
        </a:p>
      </dsp:txBody>
      <dsp:txXfrm>
        <a:off x="2823582" y="1736408"/>
        <a:ext cx="432852" cy="824794"/>
      </dsp:txXfrm>
    </dsp:sp>
    <dsp:sp modelId="{9B9BF0AB-5901-4E79-B4D7-EC064A6E4281}">
      <dsp:nvSpPr>
        <dsp:cNvPr id="3" name="矩形 2"/>
        <dsp:cNvSpPr/>
      </dsp:nvSpPr>
      <dsp:spPr bwMode="white">
        <a:xfrm rot="16200000">
          <a:off x="757258" y="1406490"/>
          <a:ext cx="3472815" cy="659835"/>
        </a:xfrm>
        <a:prstGeom prst="rect">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solidFill>
                <a:schemeClr val="dk1"/>
              </a:solidFill>
            </a:rPr>
            <a:t>博士举行答辩会前</a:t>
          </a:r>
          <a:endParaRPr lang="zh-CN" altLang="en-US" sz="2400">
            <a:solidFill>
              <a:schemeClr val="dk1"/>
            </a:solidFill>
          </a:endParaRPr>
        </a:p>
      </dsp:txBody>
      <dsp:txXfrm rot="16200000">
        <a:off x="757258" y="1406490"/>
        <a:ext cx="3472815" cy="659835"/>
      </dsp:txXfrm>
    </dsp:sp>
    <dsp:sp modelId="{CDA235D6-AC41-4ED3-AF28-D9CD9EDCBAED}">
      <dsp:nvSpPr>
        <dsp:cNvPr id="5" name="矩形 4"/>
        <dsp:cNvSpPr/>
      </dsp:nvSpPr>
      <dsp:spPr bwMode="white">
        <a:xfrm>
          <a:off x="3256434" y="581697"/>
          <a:ext cx="2164258" cy="659835"/>
        </a:xfrm>
        <a:prstGeom prst="rect">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6350" tIns="6350" rIns="6350" bIns="635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sz="1000" b="1">
              <a:solidFill>
                <a:schemeClr val="dk1"/>
              </a:solidFill>
            </a:rPr>
            <a:t>未发表小论文，全</a:t>
          </a:r>
          <a:r>
            <a:rPr lang="en-US" altLang="zh-CN" sz="1000" b="1">
              <a:solidFill>
                <a:schemeClr val="dk1"/>
              </a:solidFill>
            </a:rPr>
            <a:t>1</a:t>
          </a:r>
          <a:r>
            <a:rPr lang="zh-CN" altLang="en-US" sz="1000" b="1">
              <a:solidFill>
                <a:schemeClr val="dk1"/>
              </a:solidFill>
            </a:rPr>
            <a:t>档</a:t>
          </a:r>
          <a:endParaRPr lang="zh-CN" altLang="en-US" sz="1000" b="1">
            <a:solidFill>
              <a:schemeClr val="dk1"/>
            </a:solidFill>
          </a:endParaRPr>
        </a:p>
        <a:p>
          <a:pPr lvl="0">
            <a:lnSpc>
              <a:spcPct val="100000"/>
            </a:lnSpc>
            <a:spcBef>
              <a:spcPct val="0"/>
            </a:spcBef>
            <a:spcAft>
              <a:spcPct val="35000"/>
            </a:spcAft>
          </a:pPr>
          <a:r>
            <a:rPr lang="zh-CN" altLang="en-US" sz="1000" b="1">
              <a:solidFill>
                <a:schemeClr val="dk1"/>
              </a:solidFill>
            </a:rPr>
            <a:t>毕业答辩</a:t>
          </a:r>
          <a:r>
            <a:rPr lang="en-US" altLang="zh-CN" sz="1000" b="1">
              <a:solidFill>
                <a:schemeClr val="dk1"/>
              </a:solidFill>
            </a:rPr>
            <a:t>+</a:t>
          </a:r>
          <a:r>
            <a:rPr lang="zh-CN" altLang="en-US" sz="1000" b="1">
              <a:solidFill>
                <a:schemeClr val="dk1"/>
              </a:solidFill>
            </a:rPr>
            <a:t>学位答辩</a:t>
          </a:r>
          <a:endParaRPr lang="zh-CN" altLang="en-US" sz="1000" b="1">
            <a:solidFill>
              <a:schemeClr val="dk1"/>
            </a:solidFill>
          </a:endParaRPr>
        </a:p>
        <a:p>
          <a:pPr lvl="0">
            <a:lnSpc>
              <a:spcPct val="100000"/>
            </a:lnSpc>
            <a:spcBef>
              <a:spcPct val="0"/>
            </a:spcBef>
            <a:spcAft>
              <a:spcPct val="35000"/>
            </a:spcAft>
          </a:pPr>
          <a:r>
            <a:rPr lang="zh-CN" altLang="en-US" sz="1000" b="1">
              <a:solidFill>
                <a:schemeClr val="dk1"/>
              </a:solidFill>
            </a:rPr>
            <a:t>（无学位，缓授）</a:t>
          </a:r>
          <a:endParaRPr lang="zh-CN" altLang="en-US" sz="1000" b="1">
            <a:solidFill>
              <a:schemeClr val="dk1"/>
            </a:solidFill>
          </a:endParaRPr>
        </a:p>
      </dsp:txBody>
      <dsp:txXfrm>
        <a:off x="3256434" y="581697"/>
        <a:ext cx="2164258" cy="659835"/>
      </dsp:txXfrm>
    </dsp:sp>
    <dsp:sp modelId="{3540059A-19CD-4FBD-A598-B7A4BB9DA52D}">
      <dsp:nvSpPr>
        <dsp:cNvPr id="7" name="矩形 6"/>
        <dsp:cNvSpPr/>
      </dsp:nvSpPr>
      <dsp:spPr bwMode="white">
        <a:xfrm>
          <a:off x="3256434" y="1406490"/>
          <a:ext cx="2164258" cy="659835"/>
        </a:xfrm>
        <a:prstGeom prst="rect">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5715" tIns="5715" rIns="5715" bIns="5715"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sz="900" b="1">
              <a:solidFill>
                <a:schemeClr val="dk1"/>
              </a:solidFill>
            </a:rPr>
            <a:t>未发表小论文，有</a:t>
          </a:r>
          <a:r>
            <a:rPr lang="en-US" altLang="zh-CN" sz="900" b="1">
              <a:solidFill>
                <a:schemeClr val="dk1"/>
              </a:solidFill>
            </a:rPr>
            <a:t>2</a:t>
          </a:r>
          <a:r>
            <a:rPr lang="zh-CN" altLang="en-US" sz="900" b="1">
              <a:solidFill>
                <a:schemeClr val="dk1"/>
              </a:solidFill>
            </a:rPr>
            <a:t>档</a:t>
          </a:r>
          <a:endParaRPr lang="zh-CN" altLang="en-US" sz="900" b="1">
            <a:solidFill>
              <a:schemeClr val="dk1"/>
            </a:solidFill>
          </a:endParaRPr>
        </a:p>
        <a:p>
          <a:pPr lvl="0">
            <a:lnSpc>
              <a:spcPct val="100000"/>
            </a:lnSpc>
            <a:spcBef>
              <a:spcPct val="0"/>
            </a:spcBef>
            <a:spcAft>
              <a:spcPct val="35000"/>
            </a:spcAft>
          </a:pPr>
          <a:r>
            <a:rPr lang="zh-CN" altLang="en-US" sz="900" b="1">
              <a:solidFill>
                <a:schemeClr val="dk1"/>
              </a:solidFill>
            </a:rPr>
            <a:t>毕业答辩</a:t>
          </a:r>
          <a:endParaRPr lang="zh-CN" altLang="en-US" sz="900" b="1">
            <a:solidFill>
              <a:schemeClr val="dk1"/>
            </a:solidFill>
          </a:endParaRPr>
        </a:p>
        <a:p>
          <a:pPr lvl="0">
            <a:lnSpc>
              <a:spcPct val="100000"/>
            </a:lnSpc>
            <a:spcBef>
              <a:spcPct val="0"/>
            </a:spcBef>
            <a:spcAft>
              <a:spcPct val="35000"/>
            </a:spcAft>
          </a:pPr>
          <a:r>
            <a:rPr lang="zh-CN" altLang="en-US" sz="900" b="1">
              <a:solidFill>
                <a:schemeClr val="dk1"/>
              </a:solidFill>
            </a:rPr>
            <a:t>（无学位证，以后每半年有一次申请学位答辩的机会）</a:t>
          </a:r>
          <a:endParaRPr lang="zh-CN" altLang="en-US" sz="900" b="1">
            <a:solidFill>
              <a:schemeClr val="dk1"/>
            </a:solidFill>
          </a:endParaRPr>
        </a:p>
      </dsp:txBody>
      <dsp:txXfrm>
        <a:off x="3256434" y="1406490"/>
        <a:ext cx="2164258" cy="659835"/>
      </dsp:txXfrm>
    </dsp:sp>
    <dsp:sp modelId="{E8D2105A-5421-473B-835F-F6E08D9D2D9B}">
      <dsp:nvSpPr>
        <dsp:cNvPr id="9" name="矩形 8"/>
        <dsp:cNvSpPr/>
      </dsp:nvSpPr>
      <dsp:spPr bwMode="white">
        <a:xfrm>
          <a:off x="3256434" y="2231284"/>
          <a:ext cx="2164258" cy="659835"/>
        </a:xfrm>
        <a:prstGeom prst="rect">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9525" tIns="9525" rIns="9525" bIns="9525"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zh-CN" altLang="en-US" b="1">
              <a:solidFill>
                <a:schemeClr val="dk1"/>
              </a:solidFill>
            </a:rPr>
            <a:t>发表了符合条件的小论文</a:t>
          </a:r>
          <a:endParaRPr lang="zh-CN" altLang="en-US" b="1">
            <a:solidFill>
              <a:schemeClr val="dk1"/>
            </a:solidFill>
          </a:endParaRPr>
        </a:p>
        <a:p>
          <a:pPr lvl="0">
            <a:lnSpc>
              <a:spcPct val="100000"/>
            </a:lnSpc>
            <a:spcBef>
              <a:spcPct val="0"/>
            </a:spcBef>
            <a:spcAft>
              <a:spcPct val="35000"/>
            </a:spcAft>
          </a:pPr>
          <a:r>
            <a:rPr lang="zh-CN" altLang="en-US" b="1">
              <a:solidFill>
                <a:schemeClr val="dk1"/>
              </a:solidFill>
            </a:rPr>
            <a:t>毕业答辩</a:t>
          </a:r>
          <a:r>
            <a:rPr lang="en-US" altLang="zh-CN" b="1">
              <a:solidFill>
                <a:schemeClr val="dk1"/>
              </a:solidFill>
            </a:rPr>
            <a:t>+</a:t>
          </a:r>
          <a:r>
            <a:rPr lang="zh-CN" altLang="en-US" b="1">
              <a:solidFill>
                <a:schemeClr val="dk1"/>
              </a:solidFill>
            </a:rPr>
            <a:t>学位答辩</a:t>
          </a:r>
          <a:endParaRPr lang="zh-CN" altLang="en-US" b="1">
            <a:solidFill>
              <a:schemeClr val="dk1"/>
            </a:solidFill>
          </a:endParaRPr>
        </a:p>
      </dsp:txBody>
      <dsp:txXfrm>
        <a:off x="3256434" y="2231284"/>
        <a:ext cx="2164258" cy="659835"/>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rSet csTypeId="urn:microsoft.com/office/officeart/2005/8/colors/accent6_5"/>
        </dgm:pt>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endParaRPr lang="en-US" altLang="zh-CN"/>
          </a:p>
        </p:txBody>
      </p:sp>
      <p:sp>
        <p:nvSpPr>
          <p:cNvPr id="391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endParaRPr lang="en-US" altLang="zh-CN"/>
          </a:p>
        </p:txBody>
      </p:sp>
      <p:sp>
        <p:nvSpPr>
          <p:cNvPr id="391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391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91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endParaRPr lang="en-US" altLang="zh-CN"/>
          </a:p>
        </p:txBody>
      </p:sp>
      <p:sp>
        <p:nvSpPr>
          <p:cNvPr id="391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defRPr>
            </a:lvl1pPr>
          </a:lstStyle>
          <a:p>
            <a:fld id="{CB3087C3-241C-4679-B51C-DDE842A64688}"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DB8E10E-0A5E-49D8-81D5-52791D1614CC}" type="slidenum">
              <a:rPr lang="en-US" altLang="zh-CN"/>
            </a:fld>
            <a:endParaRPr lang="en-US" altLang="zh-CN"/>
          </a:p>
        </p:txBody>
      </p:sp>
      <p:sp>
        <p:nvSpPr>
          <p:cNvPr id="739330" name="Rectangle 2"/>
          <p:cNvSpPr>
            <a:spLocks noGrp="1" noRot="1" noChangeAspect="1" noChangeArrowheads="1" noTextEdit="1"/>
          </p:cNvSpPr>
          <p:nvPr>
            <p:ph type="sldImg"/>
          </p:nvPr>
        </p:nvSpPr>
        <p:spPr/>
      </p:sp>
      <p:sp>
        <p:nvSpPr>
          <p:cNvPr id="7393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DE30F98-1B7C-4B58-BF0E-7E90F65AC9A2}" type="slidenum">
              <a:rPr lang="en-US" altLang="zh-CN"/>
            </a:fld>
            <a:endParaRPr lang="en-US" altLang="zh-CN"/>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a:fld>
            <a:endParaRPr lang="en-US" altLang="zh-CN"/>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81075"/>
            <a:ext cx="2058988" cy="51450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81075"/>
            <a:ext cx="6029325" cy="51450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a:fld>
            <a:endParaRPr lang="en-US" altLang="zh-CN"/>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3122" name="Freeform 50"/>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endParaRPr lang="zh-CN" altLang="en-US"/>
          </a:p>
        </p:txBody>
      </p:sp>
      <p:sp>
        <p:nvSpPr>
          <p:cNvPr id="3074" name="Rectangle 2"/>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smtClean="0"/>
              <a:t>单击此处编辑母版标题样式</a:t>
            </a:r>
            <a:endParaRPr lang="zh-CN" altLang="en-US"/>
          </a:p>
        </p:txBody>
      </p:sp>
      <p:sp>
        <p:nvSpPr>
          <p:cNvPr id="3075" name="Rectangle 3"/>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smtClean="0"/>
              <a:t>单击此处编辑母版副标题样式</a:t>
            </a:r>
            <a:endParaRPr lang="zh-CN" altLang="en-US"/>
          </a:p>
        </p:txBody>
      </p:sp>
      <p:sp>
        <p:nvSpPr>
          <p:cNvPr id="3076" name="Rectangle 4"/>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248400"/>
            <a:ext cx="1905000" cy="457200"/>
          </a:xfrm>
        </p:spPr>
        <p:txBody>
          <a:bodyPr/>
          <a:lstStyle>
            <a:lvl1pPr>
              <a:defRPr/>
            </a:lvl1pPr>
          </a:lstStyle>
          <a:p>
            <a:fld id="{3DE30F98-1B7C-4B58-BF0E-7E90F65AC9A2}" type="slidenum">
              <a:rPr lang="en-US" altLang="zh-CN" smtClean="0"/>
            </a:fld>
            <a:endParaRPr lang="en-US" altLang="zh-CN"/>
          </a:p>
        </p:txBody>
      </p:sp>
      <p:grpSp>
        <p:nvGrpSpPr>
          <p:cNvPr id="2" name="Group 60"/>
          <p:cNvGrpSpPr/>
          <p:nvPr/>
        </p:nvGrpSpPr>
        <p:grpSpPr bwMode="auto">
          <a:xfrm>
            <a:off x="195263" y="234950"/>
            <a:ext cx="3787775" cy="1778000"/>
            <a:chOff x="123" y="148"/>
            <a:chExt cx="2386" cy="1120"/>
          </a:xfrm>
        </p:grpSpPr>
        <p:sp>
          <p:nvSpPr>
            <p:cNvPr id="3100" name="Freeform 28"/>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01" name="Freeform 29"/>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3102" name="Freeform 30"/>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3" name="Group 57"/>
            <p:cNvGrpSpPr/>
            <p:nvPr userDrawn="1"/>
          </p:nvGrpSpPr>
          <p:grpSpPr bwMode="auto">
            <a:xfrm>
              <a:off x="123" y="148"/>
              <a:ext cx="2386" cy="1081"/>
              <a:chOff x="123" y="148"/>
              <a:chExt cx="2386" cy="1081"/>
            </a:xfrm>
          </p:grpSpPr>
          <p:sp>
            <p:nvSpPr>
              <p:cNvPr id="3103" name="Freeform 31"/>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04" name="Freeform 32"/>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05" name="Freeform 33"/>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06" name="Freeform 34"/>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07" name="Freeform 35"/>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grpSp>
        <p:nvGrpSpPr>
          <p:cNvPr id="4" name="Group 59"/>
          <p:cNvGrpSpPr/>
          <p:nvPr/>
        </p:nvGrpSpPr>
        <p:grpSpPr bwMode="auto">
          <a:xfrm>
            <a:off x="7915275" y="4368800"/>
            <a:ext cx="742950" cy="1058863"/>
            <a:chOff x="4986" y="2752"/>
            <a:chExt cx="468" cy="667"/>
          </a:xfrm>
        </p:grpSpPr>
        <p:sp>
          <p:nvSpPr>
            <p:cNvPr id="3109" name="Freeform 37"/>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10" name="Freeform 38"/>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endParaRPr lang="zh-CN" altLang="en-US"/>
            </a:p>
          </p:txBody>
        </p:sp>
        <p:sp>
          <p:nvSpPr>
            <p:cNvPr id="3111" name="Freeform 39"/>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5" name="Group 58"/>
            <p:cNvGrpSpPr/>
            <p:nvPr userDrawn="1"/>
          </p:nvGrpSpPr>
          <p:grpSpPr bwMode="auto">
            <a:xfrm>
              <a:off x="4986" y="2752"/>
              <a:ext cx="468" cy="667"/>
              <a:chOff x="4986" y="2752"/>
              <a:chExt cx="468" cy="667"/>
            </a:xfrm>
          </p:grpSpPr>
          <p:sp>
            <p:nvSpPr>
              <p:cNvPr id="3112" name="Freeform 40"/>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13" name="Freeform 41"/>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14" name="Freeform 42"/>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15" name="Freeform 43"/>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16" name="Freeform 44"/>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sp>
        <p:nvSpPr>
          <p:cNvPr id="3117" name="Freeform 45"/>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endParaRPr lang="zh-CN" altLang="en-US"/>
          </a:p>
        </p:txBody>
      </p:sp>
      <p:sp>
        <p:nvSpPr>
          <p:cNvPr id="3121" name="Freeform 4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endParaRPr lang="zh-CN" altLang="en-US"/>
          </a:p>
        </p:txBody>
      </p:sp>
    </p:spTree>
  </p:cSld>
  <p:clrMapOvr>
    <a:masterClrMapping/>
  </p:clrMapOvr>
  <p:transition spd="med">
    <p:cover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a:fld>
            <a:endParaRPr lang="en-US" altLang="zh-CN"/>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a:fld>
            <a:endParaRPr lang="en-US" altLang="zh-CN"/>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a:fld>
            <a:endParaRPr lang="en-US" altLang="zh-CN"/>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a:fld>
            <a:endParaRPr lang="en-US" altLang="zh-CN"/>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a:fld>
            <a:endParaRPr lang="en-US" altLang="zh-CN"/>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a:fld>
            <a:endParaRPr lang="en-US" altLang="zh-CN"/>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a:fld>
            <a:endParaRPr lang="en-US" altLang="zh-CN"/>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a:fld>
            <a:endParaRPr lang="en-US" altLang="zh-CN"/>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bwMode="auto">
          <a:xfrm>
            <a:off x="468313" y="981075"/>
            <a:ext cx="8229600" cy="8636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97987" name="Rectangle 3"/>
          <p:cNvSpPr>
            <a:spLocks noGrp="1" noChangeArrowheads="1"/>
          </p:cNvSpPr>
          <p:nvPr>
            <p:ph type="body" idx="1"/>
          </p:nvPr>
        </p:nvSpPr>
        <p:spPr bwMode="auto">
          <a:xfrm>
            <a:off x="457200" y="1916113"/>
            <a:ext cx="8229600" cy="421005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9798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latin typeface="+mn-lt"/>
              </a:defRPr>
            </a:lvl1pPr>
          </a:lstStyle>
          <a:p>
            <a:endParaRPr lang="en-US" altLang="zh-CN"/>
          </a:p>
        </p:txBody>
      </p:sp>
      <p:sp>
        <p:nvSpPr>
          <p:cNvPr id="29798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mn-lt"/>
              </a:defRPr>
            </a:lvl1pPr>
          </a:lstStyle>
          <a:p>
            <a:endParaRPr lang="en-US" altLang="zh-CN"/>
          </a:p>
        </p:txBody>
      </p:sp>
      <p:sp>
        <p:nvSpPr>
          <p:cNvPr id="29799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mn-lt"/>
              </a:defRPr>
            </a:lvl1pPr>
          </a:lstStyle>
          <a:p>
            <a:fld id="{791974BD-DD10-4F79-921E-3FE968DD521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 name="Freeform 24"/>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endParaRPr lang="zh-CN" altLang="en-US"/>
          </a:p>
        </p:txBody>
      </p:sp>
      <p:sp>
        <p:nvSpPr>
          <p:cNvPr id="1026" name="Rectangle 2"/>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eaLnBrk="1" hangingPunct="1">
              <a:defRPr sz="1400">
                <a:ea typeface="宋体" panose="02010600030101010101" pitchFamily="2" charset="-122"/>
              </a:defRPr>
            </a:lvl1pPr>
          </a:lstStyle>
          <a:p>
            <a:fld id="{791974BD-DD10-4F79-921E-3FE968DD521E}" type="slidenum">
              <a:rPr lang="en-US" altLang="zh-CN" smtClean="0"/>
            </a:fld>
            <a:endParaRPr lang="en-US" altLang="zh-CN"/>
          </a:p>
        </p:txBody>
      </p:sp>
      <p:sp>
        <p:nvSpPr>
          <p:cNvPr id="1051" name="Freeform 27"/>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endParaRPr lang="zh-CN" altLang="en-US"/>
          </a:p>
        </p:txBody>
      </p:sp>
      <p:sp>
        <p:nvSpPr>
          <p:cNvPr id="1053" name="Freeform 2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endParaRPr lang="zh-CN" altLang="en-US"/>
          </a:p>
        </p:txBody>
      </p:sp>
      <p:grpSp>
        <p:nvGrpSpPr>
          <p:cNvPr id="2" name="Group 142"/>
          <p:cNvGrpSpPr/>
          <p:nvPr/>
        </p:nvGrpSpPr>
        <p:grpSpPr bwMode="auto">
          <a:xfrm>
            <a:off x="7938" y="5540375"/>
            <a:ext cx="1784350" cy="1246188"/>
            <a:chOff x="5" y="3490"/>
            <a:chExt cx="1124" cy="785"/>
          </a:xfrm>
        </p:grpSpPr>
        <p:sp>
          <p:nvSpPr>
            <p:cNvPr id="1046" name="Freeform 22"/>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endParaRPr lang="zh-CN" altLang="en-US"/>
            </a:p>
          </p:txBody>
        </p:sp>
        <p:sp>
          <p:nvSpPr>
            <p:cNvPr id="1047" name="Freeform 23"/>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endParaRPr lang="zh-CN" altLang="en-US"/>
            </a:p>
          </p:txBody>
        </p:sp>
        <p:sp>
          <p:nvSpPr>
            <p:cNvPr id="1049" name="Freeform 25"/>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1050" name="Freeform 26"/>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sp>
          <p:nvSpPr>
            <p:cNvPr id="1057" name="Freeform 33"/>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endParaRPr lang="zh-CN" altLang="en-US"/>
            </a:p>
          </p:txBody>
        </p:sp>
        <p:sp>
          <p:nvSpPr>
            <p:cNvPr id="1058" name="Freeform 34"/>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endParaRPr lang="zh-CN" altLang="en-US"/>
            </a:p>
          </p:txBody>
        </p:sp>
        <p:sp>
          <p:nvSpPr>
            <p:cNvPr id="1059" name="Freeform 35"/>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endParaRPr lang="zh-CN" altLang="en-US"/>
            </a:p>
          </p:txBody>
        </p:sp>
        <p:sp>
          <p:nvSpPr>
            <p:cNvPr id="1060" name="Freeform 36"/>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endParaRPr lang="zh-CN" altLang="en-US"/>
            </a:p>
          </p:txBody>
        </p:sp>
        <p:sp>
          <p:nvSpPr>
            <p:cNvPr id="1061" name="Freeform 37"/>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endParaRPr lang="zh-CN" altLang="en-US"/>
            </a:p>
          </p:txBody>
        </p:sp>
        <p:grpSp>
          <p:nvGrpSpPr>
            <p:cNvPr id="3" name="Group 137"/>
            <p:cNvGrpSpPr/>
            <p:nvPr userDrawn="1"/>
          </p:nvGrpSpPr>
          <p:grpSpPr bwMode="auto">
            <a:xfrm>
              <a:off x="5" y="3490"/>
              <a:ext cx="1124" cy="780"/>
              <a:chOff x="5" y="3490"/>
              <a:chExt cx="1124" cy="780"/>
            </a:xfrm>
          </p:grpSpPr>
          <p:grpSp>
            <p:nvGrpSpPr>
              <p:cNvPr id="4" name="Group 128"/>
              <p:cNvGrpSpPr/>
              <p:nvPr userDrawn="1"/>
            </p:nvGrpSpPr>
            <p:grpSpPr bwMode="auto">
              <a:xfrm>
                <a:off x="499" y="3562"/>
                <a:ext cx="548" cy="708"/>
                <a:chOff x="499" y="3562"/>
                <a:chExt cx="548" cy="708"/>
              </a:xfrm>
            </p:grpSpPr>
            <p:sp>
              <p:nvSpPr>
                <p:cNvPr id="1073" name="Freeform 49"/>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endParaRPr lang="zh-CN" altLang="en-US"/>
                </a:p>
              </p:txBody>
            </p:sp>
            <p:sp>
              <p:nvSpPr>
                <p:cNvPr id="1077" name="Freeform 5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endParaRPr lang="zh-CN" altLang="en-US"/>
                </a:p>
              </p:txBody>
            </p:sp>
            <p:sp>
              <p:nvSpPr>
                <p:cNvPr id="1080" name="Freeform 56"/>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endParaRPr lang="zh-CN" altLang="en-US"/>
                </a:p>
              </p:txBody>
            </p:sp>
          </p:grpSp>
          <p:sp>
            <p:nvSpPr>
              <p:cNvPr id="1070" name="Freeform 46"/>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1074" name="Freeform 50"/>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sp>
            <p:nvSpPr>
              <p:cNvPr id="1075" name="Freeform 51"/>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endParaRPr lang="zh-CN" altLang="en-US"/>
              </a:p>
            </p:txBody>
          </p:sp>
          <p:grpSp>
            <p:nvGrpSpPr>
              <p:cNvPr id="5" name="Group 126"/>
              <p:cNvGrpSpPr/>
              <p:nvPr userDrawn="1"/>
            </p:nvGrpSpPr>
            <p:grpSpPr bwMode="auto">
              <a:xfrm>
                <a:off x="5" y="3490"/>
                <a:ext cx="1124" cy="678"/>
                <a:chOff x="5" y="3490"/>
                <a:chExt cx="1124" cy="678"/>
              </a:xfrm>
            </p:grpSpPr>
            <p:sp>
              <p:nvSpPr>
                <p:cNvPr id="1056" name="Freeform 32"/>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1069" name="Freeform 45"/>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1071" name="Freeform 47"/>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1072" name="Freeform 48"/>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endParaRPr lang="zh-CN" altLang="en-US"/>
                </a:p>
              </p:txBody>
            </p:sp>
            <p:sp>
              <p:nvSpPr>
                <p:cNvPr id="1076" name="Freeform 52"/>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endParaRPr lang="zh-CN" altLang="en-US"/>
                </a:p>
              </p:txBody>
            </p:sp>
            <p:sp>
              <p:nvSpPr>
                <p:cNvPr id="1078" name="Freeform 5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endParaRPr lang="zh-CN" altLang="en-US"/>
                </a:p>
              </p:txBody>
            </p:sp>
            <p:sp>
              <p:nvSpPr>
                <p:cNvPr id="1079" name="Freeform 5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endParaRPr lang="zh-CN" altLang="en-US"/>
                </a:p>
              </p:txBody>
            </p:sp>
            <p:sp>
              <p:nvSpPr>
                <p:cNvPr id="1081" name="Freeform 57"/>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endParaRPr lang="zh-CN" altLang="en-US"/>
                </a:p>
              </p:txBody>
            </p:sp>
          </p:grpSp>
        </p:grpSp>
      </p:grpSp>
      <p:grpSp>
        <p:nvGrpSpPr>
          <p:cNvPr id="6" name="Group 136"/>
          <p:cNvGrpSpPr/>
          <p:nvPr/>
        </p:nvGrpSpPr>
        <p:grpSpPr bwMode="auto">
          <a:xfrm>
            <a:off x="8680450" y="2116138"/>
            <a:ext cx="385763" cy="4308475"/>
            <a:chOff x="5468" y="1333"/>
            <a:chExt cx="243" cy="2714"/>
          </a:xfrm>
        </p:grpSpPr>
        <p:sp>
          <p:nvSpPr>
            <p:cNvPr id="1052" name="Freeform 2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sp>
          <p:nvSpPr>
            <p:cNvPr id="1083" name="Freeform 5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grpSp>
      <p:grpSp>
        <p:nvGrpSpPr>
          <p:cNvPr id="7" name="Group 141"/>
          <p:cNvGrpSpPr/>
          <p:nvPr/>
        </p:nvGrpSpPr>
        <p:grpSpPr bwMode="auto">
          <a:xfrm>
            <a:off x="7318375" y="90488"/>
            <a:ext cx="2133600" cy="1911350"/>
            <a:chOff x="4610" y="57"/>
            <a:chExt cx="1344" cy="1204"/>
          </a:xfrm>
        </p:grpSpPr>
        <p:grpSp>
          <p:nvGrpSpPr>
            <p:cNvPr id="8" name="Group 132"/>
            <p:cNvGrpSpPr/>
            <p:nvPr userDrawn="1"/>
          </p:nvGrpSpPr>
          <p:grpSpPr bwMode="auto">
            <a:xfrm>
              <a:off x="4610" y="57"/>
              <a:ext cx="1344" cy="1204"/>
              <a:chOff x="4610" y="57"/>
              <a:chExt cx="1344" cy="1204"/>
            </a:xfrm>
          </p:grpSpPr>
          <p:sp>
            <p:nvSpPr>
              <p:cNvPr id="1054" name="Freeform 30"/>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endParaRPr lang="zh-CN" altLang="en-US"/>
              </a:p>
            </p:txBody>
          </p:sp>
          <p:grpSp>
            <p:nvGrpSpPr>
              <p:cNvPr id="9" name="Group 131"/>
              <p:cNvGrpSpPr/>
              <p:nvPr userDrawn="1"/>
            </p:nvGrpSpPr>
            <p:grpSpPr bwMode="auto">
              <a:xfrm>
                <a:off x="4610" y="57"/>
                <a:ext cx="1344" cy="985"/>
                <a:chOff x="4610" y="57"/>
                <a:chExt cx="1344" cy="985"/>
              </a:xfrm>
            </p:grpSpPr>
            <p:sp>
              <p:nvSpPr>
                <p:cNvPr id="1055" name="Freeform 31"/>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endParaRPr lang="zh-CN" altLang="en-US"/>
                </a:p>
              </p:txBody>
            </p:sp>
            <p:sp>
              <p:nvSpPr>
                <p:cNvPr id="1062" name="Freeform 38"/>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endParaRPr lang="zh-CN" altLang="en-US"/>
                </a:p>
              </p:txBody>
            </p:sp>
            <p:sp>
              <p:nvSpPr>
                <p:cNvPr id="1063" name="Freeform 39"/>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endParaRPr lang="zh-CN" altLang="en-US"/>
                </a:p>
              </p:txBody>
            </p:sp>
            <p:sp>
              <p:nvSpPr>
                <p:cNvPr id="1064" name="Freeform 40"/>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endParaRPr lang="zh-CN" altLang="en-US"/>
                </a:p>
              </p:txBody>
            </p:sp>
            <p:sp>
              <p:nvSpPr>
                <p:cNvPr id="1065" name="Freeform 41"/>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endParaRPr lang="zh-CN" altLang="en-US"/>
                </a:p>
              </p:txBody>
            </p:sp>
            <p:sp>
              <p:nvSpPr>
                <p:cNvPr id="1066" name="Freeform 42"/>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endParaRPr lang="zh-CN" altLang="en-US"/>
                </a:p>
              </p:txBody>
            </p:sp>
            <p:sp>
              <p:nvSpPr>
                <p:cNvPr id="1067" name="Freeform 43"/>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endParaRPr lang="zh-CN" altLang="en-US"/>
                </a:p>
              </p:txBody>
            </p:sp>
            <p:sp>
              <p:nvSpPr>
                <p:cNvPr id="1068" name="Freeform 44"/>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endParaRPr lang="zh-CN" altLang="en-US"/>
                </a:p>
              </p:txBody>
            </p:sp>
          </p:grpSp>
        </p:grpSp>
        <p:sp>
          <p:nvSpPr>
            <p:cNvPr id="1164" name="Line 140"/>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21338;&#22763;&#30805;&#22763;&#35770;&#25991;&#27169;&#26495;.doc" TargetMode="External"/><Relationship Id="rId1" Type="http://schemas.openxmlformats.org/officeDocument/2006/relationships/hyperlink" Target="&#20013;&#23665;&#22823;&#23398;&#23398;&#20301;&#35770;&#25991;&#32467;&#26500;&#24418;&#24335;.doc"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38468;&#20214;&#19968;&#65306;&#21452;&#19968;&#27969;A&#31867;&#39640;&#26657;&#12289;&#21407;985&#39640;&#26657;&#12289;&#21452;&#19968;&#27969;&#23398;&#31185;&#12289;&#31532;&#22235;&#36718;&#23398;&#31185;&#35780;&#20272;&#21517;&#21333;.docx"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3398;&#20301;&#35770;&#25991;&#31572;&#36777;&#31243;&#24207;.doc"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0013;&#23665;&#22823;&#23398;&#38468;&#23646;&#31532;&#19977;&#21307;&#38498;&#30740;&#31350;&#29983;&#30003;&#35831;&#23398;&#20301;&#21457;&#34920;&#23398;&#26415;&#25104;&#26524;&#35268;&#23450;&#65288;2021&#32423;&#21551;&#29992;&#65289;.pdf"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2823;&#23398;&#30740;&#31350;&#29983;&#31995;&#32479;&#23398;&#20301;&#30003;&#35831;&#27969;&#31243;&#25351;&#24341;(&#21457;&#32473;&#30740;&#31350;&#29983;&#21450;&#23548;&#24072;).docx"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8306" name="Rectangle 2"/>
          <p:cNvSpPr>
            <a:spLocks noGrp="1" noChangeArrowheads="1"/>
          </p:cNvSpPr>
          <p:nvPr>
            <p:ph idx="1"/>
          </p:nvPr>
        </p:nvSpPr>
        <p:spPr>
          <a:xfrm>
            <a:off x="685800" y="948055"/>
            <a:ext cx="7696200" cy="5052695"/>
          </a:xfrm>
        </p:spPr>
        <p:txBody>
          <a:bodyPr/>
          <a:lstStyle/>
          <a:p>
            <a:pPr algn="ctr">
              <a:buFontTx/>
              <a:buNone/>
            </a:pPr>
            <a:r>
              <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2024</a:t>
            </a:r>
            <a:r>
              <a:rPr lang="zh-CN" altLang="en-US"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研究生论文答辩</a:t>
            </a:r>
            <a:endPar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与申请学位政策解读</a:t>
            </a:r>
            <a:endPar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温馨提示：由于大学的政策是动态调整的，本</a:t>
            </a: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PPT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是根据往年大学相关政策指定，仅供参考，若大学政策有调整，以大学最新通知为准）</a:t>
            </a: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研究生科</a:t>
            </a:r>
            <a:endPar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2024</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1</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月</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8</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日</a:t>
            </a:r>
            <a:endPar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0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4800" b="1" dirty="0" smtClean="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1066800" y="-76200"/>
            <a:ext cx="6781800" cy="1066800"/>
          </a:xfrm>
        </p:spPr>
        <p:txBody>
          <a:bodyPr/>
          <a:lstStyle/>
          <a:p>
            <a:r>
              <a:rPr lang="zh-CN" altLang="en-US" sz="2800" b="1" dirty="0">
                <a:solidFill>
                  <a:schemeClr val="accent2"/>
                </a:solidFill>
                <a:latin typeface="微软雅黑" panose="020B0503020204020204" charset="-122"/>
                <a:ea typeface="微软雅黑" panose="020B0503020204020204" charset="-122"/>
              </a:rPr>
              <a:t>四、论文重合度检测</a:t>
            </a:r>
            <a:endParaRPr lang="zh-CN" altLang="en-US" sz="2800" b="1" dirty="0">
              <a:solidFill>
                <a:schemeClr val="accent2"/>
              </a:solidFill>
              <a:latin typeface="微软雅黑" panose="020B0503020204020204" charset="-122"/>
              <a:ea typeface="微软雅黑" panose="020B0503020204020204" charset="-122"/>
            </a:endParaRPr>
          </a:p>
        </p:txBody>
      </p:sp>
      <p:sp>
        <p:nvSpPr>
          <p:cNvPr id="829443" name="Rectangle 3"/>
          <p:cNvSpPr>
            <a:spLocks noGrp="1" noChangeArrowheads="1"/>
          </p:cNvSpPr>
          <p:nvPr>
            <p:ph idx="1"/>
          </p:nvPr>
        </p:nvSpPr>
        <p:spPr>
          <a:xfrm>
            <a:off x="723900" y="1219200"/>
            <a:ext cx="8003540" cy="5474335"/>
          </a:xfrm>
        </p:spPr>
        <p:txBody>
          <a:bodyPr/>
          <a:lstStyle/>
          <a:p>
            <a:pPr marL="0" indent="0">
              <a:lnSpc>
                <a:spcPct val="90000"/>
              </a:lnSpc>
              <a:buNone/>
            </a:pPr>
            <a:r>
              <a:rPr lang="en-US" altLang="zh-CN" sz="1800" dirty="0" smtClean="0">
                <a:latin typeface="Times New Roman" panose="02020603050405020304" pitchFamily="18" charset="0"/>
                <a:ea typeface="宋体" panose="02010600030101010101" pitchFamily="2" charset="-122"/>
              </a:rPr>
              <a:t>1.</a:t>
            </a:r>
            <a:r>
              <a:rPr lang="zh-CN" altLang="en-US" sz="1800" dirty="0" smtClean="0">
                <a:latin typeface="Times New Roman" panose="02020603050405020304" pitchFamily="18" charset="0"/>
                <a:ea typeface="宋体" panose="02010600030101010101" pitchFamily="2" charset="-122"/>
              </a:rPr>
              <a:t>提交电子版论文在系统</a:t>
            </a:r>
            <a:endParaRPr lang="zh-CN" altLang="en-US" sz="1800" dirty="0" smtClean="0">
              <a:latin typeface="Times New Roman" panose="02020603050405020304" pitchFamily="18" charset="0"/>
              <a:ea typeface="宋体" panose="02010600030101010101" pitchFamily="2" charset="-122"/>
            </a:endParaRPr>
          </a:p>
          <a:p>
            <a:pPr>
              <a:lnSpc>
                <a:spcPct val="90000"/>
              </a:lnSpc>
              <a:buNone/>
            </a:pPr>
            <a:r>
              <a:rPr lang="zh-CN" altLang="en-US" sz="1800" b="1" dirty="0" smtClean="0">
                <a:solidFill>
                  <a:srgbClr val="C00000"/>
                </a:solidFill>
              </a:rPr>
              <a:t>（论文中英文摘要</a:t>
            </a:r>
            <a:r>
              <a:rPr lang="en-US" altLang="zh-CN" sz="1800" b="1" dirty="0" smtClean="0">
                <a:solidFill>
                  <a:srgbClr val="C00000"/>
                </a:solidFill>
              </a:rPr>
              <a:t>+</a:t>
            </a:r>
            <a:r>
              <a:rPr lang="zh-CN" altLang="en-US" sz="1800" b="1" dirty="0" smtClean="0">
                <a:solidFill>
                  <a:srgbClr val="C00000"/>
                </a:solidFill>
                <a:ea typeface="宋体" panose="02010600030101010101" pitchFamily="2" charset="-122"/>
              </a:rPr>
              <a:t>目录</a:t>
            </a:r>
            <a:r>
              <a:rPr lang="en-US" altLang="zh-CN" sz="1800" b="1" dirty="0" smtClean="0">
                <a:solidFill>
                  <a:srgbClr val="C00000"/>
                </a:solidFill>
                <a:ea typeface="宋体" panose="02010600030101010101" pitchFamily="2" charset="-122"/>
              </a:rPr>
              <a:t>+</a:t>
            </a:r>
            <a:r>
              <a:rPr lang="zh-CN" altLang="en-US" sz="1800" b="1" dirty="0" smtClean="0">
                <a:solidFill>
                  <a:srgbClr val="C00000"/>
                </a:solidFill>
                <a:ea typeface="宋体" panose="02010600030101010101" pitchFamily="2" charset="-122"/>
              </a:rPr>
              <a:t>删掉参考文献的剩余</a:t>
            </a:r>
            <a:r>
              <a:rPr lang="zh-CN" altLang="en-US" sz="1800" b="1" dirty="0" smtClean="0">
                <a:solidFill>
                  <a:srgbClr val="C00000"/>
                </a:solidFill>
              </a:rPr>
              <a:t>主体部分，</a:t>
            </a:r>
            <a:r>
              <a:rPr lang="en-US" altLang="zh-CN" sz="1800" b="1" dirty="0" smtClean="0">
                <a:solidFill>
                  <a:srgbClr val="C00000"/>
                </a:solidFill>
              </a:rPr>
              <a:t>PDF</a:t>
            </a:r>
            <a:r>
              <a:rPr lang="zh-CN" altLang="en-US" sz="1800" b="1" dirty="0" smtClean="0">
                <a:solidFill>
                  <a:srgbClr val="C00000"/>
                </a:solidFill>
              </a:rPr>
              <a:t>版）</a:t>
            </a:r>
            <a:endParaRPr lang="zh-CN" altLang="en-US" sz="1800" b="1" dirty="0" smtClean="0">
              <a:solidFill>
                <a:srgbClr val="C00000"/>
              </a:solidFill>
            </a:endParaRPr>
          </a:p>
          <a:p>
            <a:pPr marL="0" indent="0">
              <a:lnSpc>
                <a:spcPct val="90000"/>
              </a:lnSpc>
              <a:buNone/>
            </a:pPr>
            <a:r>
              <a:rPr lang="en-US" altLang="zh-CN" sz="1800" dirty="0" smtClean="0"/>
              <a:t>2.</a:t>
            </a:r>
            <a:r>
              <a:rPr lang="zh-CN" altLang="en-US" sz="1800" dirty="0" smtClean="0"/>
              <a:t>预</a:t>
            </a:r>
            <a:r>
              <a:rPr lang="zh-CN" altLang="en-US" sz="1800" dirty="0"/>
              <a:t>防监督学术失范：查找抄袭、引文失范（注意使用间接引用，概括总结式引用）</a:t>
            </a:r>
            <a:endParaRPr lang="zh-CN" altLang="en-US" sz="1800" dirty="0"/>
          </a:p>
          <a:p>
            <a:pPr marL="0" indent="0">
              <a:lnSpc>
                <a:spcPct val="90000"/>
              </a:lnSpc>
              <a:buNone/>
            </a:pPr>
            <a:r>
              <a:rPr lang="en-US" altLang="zh-CN" sz="1800" dirty="0"/>
              <a:t>3.</a:t>
            </a:r>
            <a:r>
              <a:rPr lang="zh-CN" altLang="en-US" sz="1800" dirty="0"/>
              <a:t>自我监督</a:t>
            </a:r>
            <a:r>
              <a:rPr lang="zh-CN" altLang="en-US" sz="1800" dirty="0" smtClean="0"/>
              <a:t>，</a:t>
            </a:r>
            <a:r>
              <a:rPr lang="zh-CN" altLang="en-US" sz="1800" dirty="0"/>
              <a:t>可</a:t>
            </a:r>
            <a:r>
              <a:rPr lang="zh-CN" altLang="en-US" sz="1800" dirty="0" smtClean="0"/>
              <a:t>以自查，</a:t>
            </a:r>
            <a:r>
              <a:rPr lang="zh-CN" altLang="en-US" sz="1800" b="1" dirty="0" smtClean="0">
                <a:solidFill>
                  <a:srgbClr val="C00000"/>
                </a:solidFill>
              </a:rPr>
              <a:t>建议用</a:t>
            </a:r>
            <a:r>
              <a:rPr lang="en-US" altLang="zh-CN" sz="1800" b="1" dirty="0" smtClean="0">
                <a:solidFill>
                  <a:srgbClr val="C00000"/>
                </a:solidFill>
                <a:latin typeface="Times New Roman" panose="02020603050405020304" pitchFamily="18" charset="0"/>
              </a:rPr>
              <a:t>CNKI</a:t>
            </a:r>
            <a:r>
              <a:rPr lang="zh-CN" altLang="en-US" sz="1800" b="1" dirty="0" smtClean="0">
                <a:solidFill>
                  <a:srgbClr val="C00000"/>
                </a:solidFill>
              </a:rPr>
              <a:t>自查；引用自己发表过的论文不算重复但是不建议原文引用，建议换一个表达方式复述（引用其他人的文章也是如此）；注意学术论文联合对比库</a:t>
            </a:r>
            <a:endParaRPr lang="zh-CN" altLang="en-US" sz="1800" dirty="0"/>
          </a:p>
          <a:p>
            <a:pPr marL="0" indent="0">
              <a:lnSpc>
                <a:spcPct val="90000"/>
              </a:lnSpc>
              <a:buNone/>
            </a:pPr>
            <a:r>
              <a:rPr lang="en-US" altLang="zh-CN" sz="1800" dirty="0" smtClean="0"/>
              <a:t>4.</a:t>
            </a:r>
            <a:r>
              <a:rPr lang="zh-CN" altLang="en-US" sz="1800" dirty="0" smtClean="0"/>
              <a:t>学院限</a:t>
            </a:r>
            <a:r>
              <a:rPr lang="zh-CN" altLang="en-US" sz="1800" dirty="0"/>
              <a:t>定每篇论文送审前只能</a:t>
            </a:r>
            <a:r>
              <a:rPr lang="zh-CN" altLang="en-US" sz="1800" b="1" dirty="0">
                <a:solidFill>
                  <a:srgbClr val="C00000"/>
                </a:solidFill>
              </a:rPr>
              <a:t>检测一次</a:t>
            </a:r>
            <a:endParaRPr lang="zh-CN" altLang="en-US" sz="1800" b="1" dirty="0">
              <a:solidFill>
                <a:srgbClr val="C00000"/>
              </a:solidFill>
            </a:endParaRPr>
          </a:p>
          <a:p>
            <a:pPr marL="0" indent="0">
              <a:lnSpc>
                <a:spcPct val="90000"/>
              </a:lnSpc>
              <a:buNone/>
            </a:pPr>
            <a:r>
              <a:rPr lang="en-US" altLang="zh-CN" sz="1800" dirty="0"/>
              <a:t>5.</a:t>
            </a:r>
            <a:r>
              <a:rPr lang="zh-CN" altLang="en-US" sz="1800" dirty="0"/>
              <a:t>重合度判定标准（重合度和</a:t>
            </a:r>
            <a:r>
              <a:rPr lang="zh-CN" altLang="en-US" sz="1800" dirty="0">
                <a:solidFill>
                  <a:srgbClr val="FF0000"/>
                </a:solidFill>
              </a:rPr>
              <a:t>重合文字</a:t>
            </a:r>
            <a:r>
              <a:rPr lang="zh-CN" altLang="en-US" sz="1800" dirty="0"/>
              <a:t>）</a:t>
            </a:r>
            <a:r>
              <a:rPr lang="zh-CN" altLang="en-US" sz="1800" dirty="0" smtClean="0"/>
              <a:t>：</a:t>
            </a:r>
            <a:endParaRPr lang="zh-CN" altLang="en-US" sz="1800" dirty="0" smtClean="0"/>
          </a:p>
          <a:p>
            <a:pPr marL="0" indent="0">
              <a:lnSpc>
                <a:spcPct val="90000"/>
              </a:lnSpc>
              <a:buNone/>
            </a:pPr>
            <a:r>
              <a:rPr lang="zh-CN" altLang="en-US" sz="1800" dirty="0" smtClean="0"/>
              <a:t> </a:t>
            </a:r>
            <a:r>
              <a:rPr lang="en-US" altLang="zh-CN" sz="1800" dirty="0" smtClean="0"/>
              <a:t>    </a:t>
            </a:r>
            <a:r>
              <a:rPr lang="zh-CN" altLang="en-US" sz="1800" b="1" dirty="0" smtClean="0">
                <a:solidFill>
                  <a:srgbClr val="C00000"/>
                </a:solidFill>
              </a:rPr>
              <a:t>轻度以下</a:t>
            </a:r>
            <a:r>
              <a:rPr lang="zh-CN" altLang="en-US" sz="1800" dirty="0" smtClean="0"/>
              <a:t>无需处理</a:t>
            </a:r>
            <a:endParaRPr lang="en-US" altLang="zh-CN" sz="1800" dirty="0" smtClean="0">
              <a:ea typeface="宋体" panose="02010600030101010101" pitchFamily="2" charset="-122"/>
            </a:endParaRPr>
          </a:p>
          <a:p>
            <a:pPr>
              <a:lnSpc>
                <a:spcPct val="90000"/>
              </a:lnSpc>
            </a:pPr>
            <a:r>
              <a:rPr lang="zh-CN" altLang="en-US" sz="1800" b="1" dirty="0" smtClean="0">
                <a:solidFill>
                  <a:srgbClr val="C00000"/>
                </a:solidFill>
              </a:rPr>
              <a:t>中度和重度重合</a:t>
            </a:r>
            <a:r>
              <a:rPr lang="zh-CN" altLang="en-US" sz="1800" dirty="0" smtClean="0"/>
              <a:t>处理</a:t>
            </a:r>
            <a:endParaRPr lang="zh-CN" altLang="en-US" sz="1800" dirty="0" smtClean="0"/>
          </a:p>
          <a:p>
            <a:pPr marL="0" indent="0">
              <a:lnSpc>
                <a:spcPct val="90000"/>
              </a:lnSpc>
              <a:buNone/>
            </a:pPr>
            <a:r>
              <a:rPr lang="zh-CN" altLang="en-US" sz="1800" dirty="0" smtClean="0"/>
              <a:t>（</a:t>
            </a:r>
            <a:r>
              <a:rPr lang="zh-CN" altLang="en-US" sz="1800" b="1" dirty="0" smtClean="0"/>
              <a:t>中度</a:t>
            </a:r>
            <a:r>
              <a:rPr lang="zh-CN" altLang="en-US" sz="1800" dirty="0" smtClean="0"/>
              <a:t>：重合度</a:t>
            </a:r>
            <a:r>
              <a:rPr lang="en-US" altLang="zh-CN" sz="1800" dirty="0" smtClean="0"/>
              <a:t>40%-50%</a:t>
            </a:r>
            <a:r>
              <a:rPr lang="zh-CN" altLang="en-US" sz="1800" dirty="0" smtClean="0"/>
              <a:t>或重合字数</a:t>
            </a:r>
            <a:r>
              <a:rPr lang="en-US" altLang="zh-CN" sz="1800" dirty="0" smtClean="0"/>
              <a:t>5000—10000</a:t>
            </a:r>
            <a:endParaRPr lang="en-US" altLang="zh-CN" sz="1800" dirty="0" smtClean="0"/>
          </a:p>
          <a:p>
            <a:pPr marL="0" indent="0">
              <a:lnSpc>
                <a:spcPct val="90000"/>
              </a:lnSpc>
              <a:buNone/>
            </a:pPr>
            <a:r>
              <a:rPr lang="en-US" altLang="zh-CN" sz="1800" dirty="0" smtClean="0"/>
              <a:t>   </a:t>
            </a:r>
            <a:r>
              <a:rPr lang="zh-CN" altLang="en-US" sz="1800" b="1" dirty="0" smtClean="0"/>
              <a:t>重度</a:t>
            </a:r>
            <a:r>
              <a:rPr lang="zh-CN" altLang="en-US" sz="1800" dirty="0" smtClean="0"/>
              <a:t>：</a:t>
            </a:r>
            <a:r>
              <a:rPr lang="en-US" altLang="zh-CN" sz="1800" dirty="0" smtClean="0"/>
              <a:t>50%</a:t>
            </a:r>
            <a:r>
              <a:rPr lang="zh-CN" altLang="en-US" sz="1800" dirty="0" smtClean="0"/>
              <a:t>以上或</a:t>
            </a:r>
            <a:r>
              <a:rPr lang="en-US" altLang="zh-CN" sz="1800" dirty="0" smtClean="0"/>
              <a:t>10000</a:t>
            </a:r>
            <a:r>
              <a:rPr lang="zh-CN" altLang="en-US" sz="1800" dirty="0" smtClean="0"/>
              <a:t>字以上）</a:t>
            </a:r>
            <a:endParaRPr lang="zh-CN" altLang="en-US" sz="1800" dirty="0" smtClean="0"/>
          </a:p>
          <a:p>
            <a:pPr>
              <a:lnSpc>
                <a:spcPct val="90000"/>
              </a:lnSpc>
            </a:pPr>
            <a:r>
              <a:rPr lang="zh-CN" altLang="en-US" sz="1800" dirty="0"/>
              <a:t>中度以上论文，需要结合反馈意见修改论文（</a:t>
            </a:r>
            <a:r>
              <a:rPr lang="en-US" altLang="zh-CN" sz="1800" dirty="0"/>
              <a:t>6</a:t>
            </a:r>
            <a:r>
              <a:rPr lang="zh-CN" altLang="en-US" sz="1800" dirty="0">
                <a:ea typeface="宋体" panose="02010600030101010101" pitchFamily="2" charset="-122"/>
              </a:rPr>
              <a:t>月初，终稿论文还要查重）</a:t>
            </a:r>
            <a:endParaRPr lang="zh-CN" altLang="en-US" sz="1800" dirty="0"/>
          </a:p>
          <a:p>
            <a:pPr marL="0" indent="0">
              <a:lnSpc>
                <a:spcPct val="90000"/>
              </a:lnSpc>
              <a:buNone/>
            </a:pPr>
            <a:r>
              <a:rPr lang="en-US" altLang="zh-CN" sz="1800" dirty="0"/>
              <a:t>               6.</a:t>
            </a:r>
            <a:r>
              <a:rPr lang="zh-CN" altLang="en-US" sz="1800" dirty="0">
                <a:ea typeface="宋体" panose="02010600030101010101" pitchFamily="2" charset="-122"/>
              </a:rPr>
              <a:t>轻度的论文进入送审环节，着重修改论文内容，提高论文质量</a:t>
            </a:r>
            <a:endParaRPr lang="zh-CN" altLang="en-US" sz="1800" dirty="0">
              <a:ea typeface="宋体" panose="02010600030101010101" pitchFamily="2" charset="-122"/>
            </a:endParaRPr>
          </a:p>
          <a:p>
            <a:pPr marL="0" indent="0">
              <a:lnSpc>
                <a:spcPct val="90000"/>
              </a:lnSpc>
              <a:buNone/>
            </a:pPr>
            <a:r>
              <a:rPr lang="en-US" altLang="zh-CN" sz="1800" dirty="0">
                <a:ea typeface="宋体" panose="02010600030101010101" pitchFamily="2" charset="-122"/>
              </a:rPr>
              <a:t>               7.</a:t>
            </a:r>
            <a:r>
              <a:rPr lang="zh-CN" altLang="en-US" sz="1800" dirty="0">
                <a:ea typeface="宋体" panose="02010600030101010101" pitchFamily="2" charset="-122"/>
              </a:rPr>
              <a:t>中度及重度重合论文根据检测报告修改论文并汇报</a:t>
            </a:r>
            <a:r>
              <a:rPr lang="zh-CN" altLang="en-US" sz="1800" dirty="0">
                <a:sym typeface="+mn-ea"/>
              </a:rPr>
              <a:t>导师，由导师</a:t>
            </a:r>
            <a:endParaRPr lang="zh-CN" altLang="en-US" sz="1800" dirty="0">
              <a:ea typeface="宋体" panose="02010600030101010101" pitchFamily="2" charset="-122"/>
            </a:endParaRPr>
          </a:p>
        </p:txBody>
      </p:sp>
      <p:sp>
        <p:nvSpPr>
          <p:cNvPr id="2" name="文本框 1"/>
          <p:cNvSpPr txBox="1"/>
          <p:nvPr/>
        </p:nvSpPr>
        <p:spPr>
          <a:xfrm>
            <a:off x="1981200" y="5943600"/>
            <a:ext cx="6457950" cy="339725"/>
          </a:xfrm>
          <a:prstGeom prst="rect">
            <a:avLst/>
          </a:prstGeom>
          <a:noFill/>
        </p:spPr>
        <p:txBody>
          <a:bodyPr wrap="square" rtlCol="0">
            <a:spAutoFit/>
          </a:bodyPr>
          <a:p>
            <a:pPr marL="0" indent="0">
              <a:lnSpc>
                <a:spcPct val="90000"/>
              </a:lnSpc>
              <a:buNone/>
            </a:pPr>
            <a:r>
              <a:rPr lang="zh-CN" altLang="en-US" sz="1800" b="0" dirty="0">
                <a:sym typeface="+mn-ea"/>
              </a:rPr>
              <a:t>决定是否通过查重。</a:t>
            </a:r>
            <a:endParaRPr lang="zh-CN" altLang="en-US" sz="1800" b="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685800" y="152400"/>
            <a:ext cx="6629400" cy="990600"/>
          </a:xfrm>
        </p:spPr>
        <p:txBody>
          <a:bodyPr/>
          <a:lstStyle/>
          <a:p>
            <a:pPr algn="l"/>
            <a:r>
              <a:rPr lang="en-US" altLang="zh-CN" sz="2400" dirty="0">
                <a:solidFill>
                  <a:schemeClr val="accent2"/>
                </a:solidFill>
                <a:ea typeface="黑体" panose="02010609060101010101" pitchFamily="49" charset="-122"/>
              </a:rPr>
              <a:t>8</a:t>
            </a:r>
            <a:r>
              <a:rPr lang="zh-CN" altLang="en-US" sz="2400" dirty="0">
                <a:solidFill>
                  <a:schemeClr val="accent2"/>
                </a:solidFill>
                <a:ea typeface="黑体" panose="02010609060101010101" pitchFamily="49" charset="-122"/>
              </a:rPr>
              <a:t>、注意事项</a:t>
            </a:r>
            <a:endParaRPr lang="zh-CN" altLang="en-US" sz="2400" dirty="0">
              <a:solidFill>
                <a:schemeClr val="accent2"/>
              </a:solidFill>
              <a:ea typeface="黑体" panose="02010609060101010101" pitchFamily="49" charset="-122"/>
            </a:endParaRPr>
          </a:p>
        </p:txBody>
      </p:sp>
      <p:sp>
        <p:nvSpPr>
          <p:cNvPr id="755715" name="Rectangle 3"/>
          <p:cNvSpPr>
            <a:spLocks noGrp="1" noChangeArrowheads="1"/>
          </p:cNvSpPr>
          <p:nvPr>
            <p:ph idx="1"/>
          </p:nvPr>
        </p:nvSpPr>
        <p:spPr>
          <a:xfrm>
            <a:off x="685800" y="1143000"/>
            <a:ext cx="7824470" cy="5269230"/>
          </a:xfrm>
        </p:spPr>
        <p:txBody>
          <a:bodyPr/>
          <a:lstStyle/>
          <a:p>
            <a:pPr>
              <a:lnSpc>
                <a:spcPct val="90000"/>
              </a:lnSpc>
            </a:pPr>
            <a:r>
              <a:rPr lang="zh-CN" altLang="en-US" sz="2400" dirty="0"/>
              <a:t>（</a:t>
            </a:r>
            <a:r>
              <a:rPr lang="en-US" altLang="zh-CN" sz="2400" dirty="0"/>
              <a:t>1</a:t>
            </a:r>
            <a:r>
              <a:rPr lang="zh-CN" altLang="en-US" sz="2400" dirty="0">
                <a:ea typeface="宋体" panose="02010600030101010101" pitchFamily="2" charset="-122"/>
              </a:rPr>
              <a:t>）</a:t>
            </a:r>
            <a:r>
              <a:rPr lang="zh-CN" altLang="en-US" sz="2400" dirty="0"/>
              <a:t>论文格式</a:t>
            </a:r>
            <a:endParaRPr lang="zh-CN" altLang="en-US" sz="2400" dirty="0"/>
          </a:p>
          <a:p>
            <a:pPr marL="0" indent="0">
              <a:lnSpc>
                <a:spcPct val="90000"/>
              </a:lnSpc>
              <a:buNone/>
            </a:pPr>
            <a:r>
              <a:rPr lang="en-US" altLang="zh-CN" sz="2400" dirty="0"/>
              <a:t>  </a:t>
            </a:r>
            <a:r>
              <a:rPr lang="zh-CN" altLang="en-US" sz="2400" dirty="0"/>
              <a:t>论文应严格按《中山大学研究生学位论文格式要求》制作 </a:t>
            </a:r>
            <a:r>
              <a:rPr lang="en-US" altLang="zh-CN" sz="2400" dirty="0"/>
              <a:t>(</a:t>
            </a:r>
            <a:r>
              <a:rPr lang="zh-CN" altLang="en-US" sz="2400" dirty="0">
                <a:solidFill>
                  <a:srgbClr val="C00000"/>
                </a:solidFill>
              </a:rPr>
              <a:t>以规定为准、切勿以讹传讹</a:t>
            </a:r>
            <a:r>
              <a:rPr lang="en-US" altLang="zh-CN" sz="2400" dirty="0"/>
              <a:t>)</a:t>
            </a:r>
            <a:r>
              <a:rPr lang="zh-CN" altLang="en-US" sz="2400" dirty="0">
                <a:ea typeface="宋体" panose="02010600030101010101" pitchFamily="2" charset="-122"/>
              </a:rPr>
              <a:t>，并严格遵守《中山大学学术道德规范》</a:t>
            </a:r>
            <a:endParaRPr lang="en-US" altLang="zh-CN" sz="2400" dirty="0"/>
          </a:p>
          <a:p>
            <a:pPr>
              <a:lnSpc>
                <a:spcPct val="90000"/>
              </a:lnSpc>
            </a:pPr>
            <a:r>
              <a:rPr lang="zh-CN" altLang="en-US" sz="2400" dirty="0">
                <a:hlinkClick r:id="rId1" action="ppaction://hlinkfile"/>
              </a:rPr>
              <a:t>中山大学学位论文结构形式</a:t>
            </a:r>
            <a:r>
              <a:rPr lang="en-US" altLang="zh-CN" sz="2400" dirty="0">
                <a:hlinkClick r:id="rId1" action="ppaction://hlinkfile"/>
              </a:rPr>
              <a:t>.doc </a:t>
            </a:r>
            <a:r>
              <a:rPr lang="zh-CN" altLang="en-US" sz="2400" dirty="0">
                <a:ea typeface="宋体" panose="02010600030101010101" pitchFamily="2" charset="-122"/>
                <a:hlinkClick r:id="rId1" action="ppaction://hlinkfile"/>
              </a:rPr>
              <a:t>（注意论文主体部分需要有文献综述）</a:t>
            </a:r>
            <a:endParaRPr lang="en-US" altLang="zh-CN" sz="2400" dirty="0">
              <a:hlinkClick r:id="rId1" action="ppaction://hlinkfile"/>
            </a:endParaRPr>
          </a:p>
          <a:p>
            <a:pPr>
              <a:lnSpc>
                <a:spcPct val="90000"/>
              </a:lnSpc>
            </a:pPr>
            <a:r>
              <a:rPr lang="en-US" altLang="zh-CN" sz="2400" dirty="0">
                <a:hlinkClick r:id="rId2" action="ppaction://hlinkfile"/>
              </a:rPr>
              <a:t>中山大学博士硕士论文模板.doc</a:t>
            </a:r>
            <a:endParaRPr lang="en-US" altLang="zh-CN" sz="2400" dirty="0"/>
          </a:p>
          <a:p>
            <a:pPr marL="0" indent="0">
              <a:lnSpc>
                <a:spcPct val="90000"/>
              </a:lnSpc>
              <a:buNone/>
            </a:pPr>
            <a:r>
              <a:rPr lang="en-US" altLang="zh-CN" sz="2400" dirty="0">
                <a:solidFill>
                  <a:srgbClr val="FF0000"/>
                </a:solidFill>
              </a:rPr>
              <a:t>   </a:t>
            </a:r>
            <a:r>
              <a:rPr lang="zh-CN" altLang="en-US" sz="2400" dirty="0">
                <a:solidFill>
                  <a:srgbClr val="FF0000"/>
                </a:solidFill>
              </a:rPr>
              <a:t>编号：学号</a:t>
            </a:r>
            <a:r>
              <a:rPr lang="zh-CN" altLang="en-US" sz="2400" dirty="0"/>
              <a:t>；</a:t>
            </a:r>
            <a:r>
              <a:rPr lang="zh-CN" altLang="en-US" sz="2400" dirty="0">
                <a:solidFill>
                  <a:srgbClr val="C00000"/>
                </a:solidFill>
              </a:rPr>
              <a:t>密级：公</a:t>
            </a:r>
            <a:r>
              <a:rPr lang="zh-CN" altLang="en-US" sz="2400" dirty="0" smtClean="0">
                <a:solidFill>
                  <a:srgbClr val="C00000"/>
                </a:solidFill>
              </a:rPr>
              <a:t>开</a:t>
            </a:r>
            <a:endParaRPr lang="zh-CN" altLang="en-US" sz="2400" dirty="0">
              <a:solidFill>
                <a:srgbClr val="C00000"/>
              </a:solidFill>
            </a:endParaRPr>
          </a:p>
          <a:p>
            <a:pPr marL="0" indent="0">
              <a:lnSpc>
                <a:spcPct val="90000"/>
              </a:lnSpc>
              <a:buNone/>
            </a:pPr>
            <a:r>
              <a:rPr lang="en-US" altLang="zh-CN" sz="2400" dirty="0"/>
              <a:t>   </a:t>
            </a:r>
            <a:r>
              <a:rPr lang="zh-CN" altLang="en-US" sz="2400" dirty="0"/>
              <a:t>专业名称、导师 按研究生教育管理服务平台上自己的学籍信息填写</a:t>
            </a:r>
            <a:endParaRPr lang="zh-CN" altLang="en-US" sz="2400" dirty="0"/>
          </a:p>
          <a:p>
            <a:pPr>
              <a:lnSpc>
                <a:spcPct val="90000"/>
              </a:lnSpc>
              <a:buFontTx/>
              <a:buNone/>
            </a:pPr>
            <a:r>
              <a:rPr lang="zh-CN" altLang="en-US" sz="2400" dirty="0">
                <a:solidFill>
                  <a:srgbClr val="C00000"/>
                </a:solidFill>
              </a:rPr>
              <a:t>（常见错误：呼吸内科、骨科等临床科室名称、   协助指导者做导师、密级错误）</a:t>
            </a:r>
            <a:endParaRPr lang="zh-CN" altLang="en-US" sz="2400" dirty="0">
              <a:solidFill>
                <a:srgbClr val="C00000"/>
              </a:solidFill>
            </a:endParaRPr>
          </a:p>
        </p:txBody>
      </p:sp>
      <p:sp>
        <p:nvSpPr>
          <p:cNvPr id="2" name="文本框 1"/>
          <p:cNvSpPr txBox="1"/>
          <p:nvPr/>
        </p:nvSpPr>
        <p:spPr>
          <a:xfrm>
            <a:off x="838200" y="5486400"/>
            <a:ext cx="7251065" cy="755650"/>
          </a:xfrm>
          <a:prstGeom prst="rect">
            <a:avLst/>
          </a:prstGeom>
          <a:noFill/>
        </p:spPr>
        <p:txBody>
          <a:bodyPr wrap="square" rtlCol="0">
            <a:spAutoFit/>
          </a:bodyPr>
          <a:p>
            <a:pPr marL="342900" indent="-342900">
              <a:lnSpc>
                <a:spcPct val="90000"/>
              </a:lnSpc>
              <a:buFont typeface="Wingdings" panose="05000000000000000000" charset="0"/>
              <a:buChar char="l"/>
            </a:pPr>
            <a:r>
              <a:rPr lang="zh-CN" altLang="en-US" sz="2400" dirty="0" smtClean="0">
                <a:sym typeface="+mn-ea"/>
              </a:rPr>
              <a:t>（</a:t>
            </a:r>
            <a:r>
              <a:rPr lang="en-US" altLang="zh-CN" sz="2400" dirty="0" smtClean="0">
                <a:sym typeface="+mn-ea"/>
              </a:rPr>
              <a:t>2</a:t>
            </a:r>
            <a:r>
              <a:rPr lang="zh-CN" altLang="en-US" sz="2400" dirty="0" smtClean="0">
                <a:sym typeface="+mn-ea"/>
              </a:rPr>
              <a:t>）论</a:t>
            </a:r>
            <a:r>
              <a:rPr lang="zh-CN" altLang="en-US" sz="2400" dirty="0">
                <a:sym typeface="+mn-ea"/>
              </a:rPr>
              <a:t>文用</a:t>
            </a:r>
            <a:r>
              <a:rPr lang="zh-CN" altLang="en-US" sz="2400" dirty="0">
                <a:solidFill>
                  <a:srgbClr val="C00000"/>
                </a:solidFill>
                <a:sym typeface="+mn-ea"/>
              </a:rPr>
              <a:t>中文撰写</a:t>
            </a:r>
            <a:r>
              <a:rPr lang="zh-CN" altLang="en-US" sz="2400" dirty="0">
                <a:sym typeface="+mn-ea"/>
              </a:rPr>
              <a:t>（包括外国留学生、国外联</a:t>
            </a:r>
            <a:r>
              <a:rPr lang="en-US" altLang="zh-CN" sz="2400" dirty="0">
                <a:sym typeface="+mn-ea"/>
              </a:rPr>
              <a:t>  </a:t>
            </a:r>
            <a:r>
              <a:rPr lang="zh-CN" altLang="en-US" sz="2400" dirty="0">
                <a:sym typeface="+mn-ea"/>
              </a:rPr>
              <a:t>合培养生）</a:t>
            </a:r>
            <a:endParaRPr lang="zh-CN" altLang="en-US" sz="240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685800" y="381000"/>
            <a:ext cx="6629400" cy="838200"/>
          </a:xfrm>
        </p:spPr>
        <p:txBody>
          <a:bodyPr/>
          <a:lstStyle/>
          <a:p>
            <a:r>
              <a:rPr lang="zh-CN" altLang="en-US" sz="2800" b="1" dirty="0">
                <a:solidFill>
                  <a:schemeClr val="accent2"/>
                </a:solidFill>
                <a:latin typeface="微软雅黑" panose="020B0503020204020204" charset="-122"/>
                <a:ea typeface="微软雅黑" panose="020B0503020204020204" charset="-122"/>
              </a:rPr>
              <a:t>五、论文送审</a:t>
            </a:r>
            <a:endParaRPr lang="zh-CN" altLang="en-US" sz="2800" b="1" dirty="0">
              <a:solidFill>
                <a:schemeClr val="accent2"/>
              </a:solidFill>
              <a:latin typeface="微软雅黑" panose="020B0503020204020204" charset="-122"/>
              <a:ea typeface="微软雅黑" panose="020B0503020204020204" charset="-122"/>
            </a:endParaRPr>
          </a:p>
        </p:txBody>
      </p:sp>
      <p:sp>
        <p:nvSpPr>
          <p:cNvPr id="754691" name="Rectangle 3"/>
          <p:cNvSpPr>
            <a:spLocks noGrp="1" noChangeArrowheads="1"/>
          </p:cNvSpPr>
          <p:nvPr>
            <p:ph idx="1"/>
          </p:nvPr>
        </p:nvSpPr>
        <p:spPr>
          <a:xfrm>
            <a:off x="685800" y="1752600"/>
            <a:ext cx="7696200" cy="4419600"/>
          </a:xfrm>
        </p:spPr>
        <p:txBody>
          <a:bodyPr/>
          <a:lstStyle/>
          <a:p>
            <a:pPr>
              <a:lnSpc>
                <a:spcPct val="80000"/>
              </a:lnSpc>
            </a:pPr>
            <a:r>
              <a:rPr lang="en-US" altLang="zh-CN" sz="2400" dirty="0"/>
              <a:t>1</a:t>
            </a:r>
            <a:r>
              <a:rPr lang="zh-CN" altLang="en-US" sz="2400" dirty="0"/>
              <a:t>、送审材料准备</a:t>
            </a:r>
            <a:endParaRPr lang="zh-CN" altLang="en-US" sz="2400" dirty="0"/>
          </a:p>
          <a:p>
            <a:pPr>
              <a:lnSpc>
                <a:spcPct val="80000"/>
              </a:lnSpc>
            </a:pPr>
            <a:endParaRPr lang="zh-CN" altLang="en-US" sz="2400" dirty="0" smtClean="0"/>
          </a:p>
          <a:p>
            <a:pPr>
              <a:lnSpc>
                <a:spcPct val="80000"/>
              </a:lnSpc>
            </a:pPr>
            <a:r>
              <a:rPr lang="zh-CN" altLang="en-US" sz="2400" dirty="0" smtClean="0"/>
              <a:t>硕</a:t>
            </a:r>
            <a:r>
              <a:rPr lang="zh-CN" altLang="en-US" sz="2400" dirty="0"/>
              <a:t>士论文送审</a:t>
            </a:r>
            <a:r>
              <a:rPr lang="en-US" altLang="zh-CN" sz="2400" dirty="0"/>
              <a:t>3</a:t>
            </a:r>
            <a:r>
              <a:rPr lang="zh-CN" altLang="en-US" sz="2400" dirty="0">
                <a:solidFill>
                  <a:schemeClr val="tx2">
                    <a:lumMod val="75000"/>
                  </a:schemeClr>
                </a:solidFill>
                <a:ea typeface="宋体" panose="02010600030101010101" pitchFamily="2" charset="-122"/>
              </a:rPr>
              <a:t>位专家评阅</a:t>
            </a:r>
            <a:endParaRPr lang="zh-CN" altLang="en-US" sz="2400" dirty="0">
              <a:solidFill>
                <a:schemeClr val="tx2">
                  <a:lumMod val="75000"/>
                </a:schemeClr>
              </a:solidFill>
              <a:ea typeface="宋体" panose="02010600030101010101" pitchFamily="2" charset="-122"/>
            </a:endParaRPr>
          </a:p>
          <a:p>
            <a:pPr>
              <a:lnSpc>
                <a:spcPct val="80000"/>
              </a:lnSpc>
            </a:pPr>
            <a:endParaRPr lang="zh-CN" altLang="en-US" sz="2400" dirty="0" smtClean="0">
              <a:sym typeface="+mn-ea"/>
            </a:endParaRPr>
          </a:p>
          <a:p>
            <a:pPr>
              <a:lnSpc>
                <a:spcPct val="80000"/>
              </a:lnSpc>
            </a:pPr>
            <a:r>
              <a:rPr lang="zh-CN" altLang="en-US" sz="2400" dirty="0" smtClean="0">
                <a:sym typeface="+mn-ea"/>
              </a:rPr>
              <a:t>博士论文送审</a:t>
            </a:r>
            <a:r>
              <a:rPr lang="en-US" altLang="zh-CN" sz="2400" dirty="0" smtClean="0">
                <a:solidFill>
                  <a:schemeClr val="tx2">
                    <a:lumMod val="75000"/>
                  </a:schemeClr>
                </a:solidFill>
                <a:sym typeface="+mn-ea"/>
              </a:rPr>
              <a:t>3</a:t>
            </a:r>
            <a:r>
              <a:rPr lang="zh-CN" altLang="en-US" sz="2400" dirty="0" smtClean="0">
                <a:solidFill>
                  <a:schemeClr val="tx2">
                    <a:lumMod val="75000"/>
                  </a:schemeClr>
                </a:solidFill>
                <a:ea typeface="宋体" panose="02010600030101010101" pitchFamily="2" charset="-122"/>
                <a:sym typeface="+mn-ea"/>
              </a:rPr>
              <a:t>位专家评阅</a:t>
            </a:r>
            <a:endParaRPr lang="zh-CN" altLang="en-US" sz="2400" dirty="0"/>
          </a:p>
          <a:p>
            <a:pPr>
              <a:lnSpc>
                <a:spcPct val="80000"/>
              </a:lnSpc>
            </a:pPr>
            <a:endParaRPr lang="zh-CN" altLang="en-US" sz="2400" dirty="0"/>
          </a:p>
          <a:p>
            <a:pPr>
              <a:lnSpc>
                <a:spcPct val="80000"/>
              </a:lnSpc>
            </a:pPr>
            <a:r>
              <a:rPr lang="zh-CN" altLang="en-US" sz="2400" dirty="0"/>
              <a:t>同等学力硕士送审</a:t>
            </a:r>
            <a:r>
              <a:rPr lang="en-US" altLang="zh-CN" sz="2400" dirty="0">
                <a:solidFill>
                  <a:schemeClr val="tx2">
                    <a:lumMod val="75000"/>
                  </a:schemeClr>
                </a:solidFill>
              </a:rPr>
              <a:t>3</a:t>
            </a:r>
            <a:r>
              <a:rPr lang="zh-CN" altLang="en-US" sz="2400" dirty="0">
                <a:solidFill>
                  <a:schemeClr val="tx2">
                    <a:lumMod val="75000"/>
                  </a:schemeClr>
                </a:solidFill>
                <a:ea typeface="宋体" panose="02010600030101010101" pitchFamily="2" charset="-122"/>
              </a:rPr>
              <a:t>位专家评阅</a:t>
            </a:r>
            <a:endParaRPr lang="zh-CN" altLang="en-US" sz="2400" dirty="0">
              <a:solidFill>
                <a:schemeClr val="tx2">
                  <a:lumMod val="75000"/>
                </a:schemeClr>
              </a:solidFill>
              <a:ea typeface="宋体" panose="02010600030101010101" pitchFamily="2" charset="-122"/>
            </a:endParaRPr>
          </a:p>
          <a:p>
            <a:pPr>
              <a:lnSpc>
                <a:spcPct val="80000"/>
              </a:lnSpc>
            </a:pPr>
            <a:endParaRPr lang="zh-CN" altLang="en-US" sz="2400" dirty="0">
              <a:sym typeface="+mn-ea"/>
            </a:endParaRPr>
          </a:p>
          <a:p>
            <a:pPr>
              <a:lnSpc>
                <a:spcPct val="80000"/>
              </a:lnSpc>
            </a:pPr>
            <a:r>
              <a:rPr lang="zh-CN" altLang="en-US" sz="2400" dirty="0">
                <a:sym typeface="+mn-ea"/>
              </a:rPr>
              <a:t>同等学力博士送审</a:t>
            </a:r>
            <a:r>
              <a:rPr lang="en-US" altLang="zh-CN" sz="2400" dirty="0">
                <a:solidFill>
                  <a:schemeClr val="tx2">
                    <a:lumMod val="75000"/>
                  </a:schemeClr>
                </a:solidFill>
                <a:sym typeface="+mn-ea"/>
              </a:rPr>
              <a:t>5</a:t>
            </a:r>
            <a:r>
              <a:rPr lang="zh-CN" altLang="en-US" sz="2400" dirty="0">
                <a:solidFill>
                  <a:schemeClr val="tx2">
                    <a:lumMod val="75000"/>
                  </a:schemeClr>
                </a:solidFill>
                <a:ea typeface="宋体" panose="02010600030101010101" pitchFamily="2" charset="-122"/>
                <a:sym typeface="+mn-ea"/>
              </a:rPr>
              <a:t>位专家评阅</a:t>
            </a:r>
            <a:endParaRPr lang="zh-CN" altLang="en-US" sz="2400" dirty="0">
              <a:solidFill>
                <a:schemeClr val="tx2">
                  <a:lumMod val="75000"/>
                </a:schemeClr>
              </a:solidFill>
              <a:ea typeface="宋体" panose="02010600030101010101" pitchFamily="2" charset="-122"/>
              <a:sym typeface="+mn-ea"/>
            </a:endParaRPr>
          </a:p>
          <a:p>
            <a:pPr>
              <a:lnSpc>
                <a:spcPct val="80000"/>
              </a:lnSpc>
            </a:pPr>
            <a:endParaRPr lang="zh-CN" altLang="en-US" sz="2400" dirty="0">
              <a:solidFill>
                <a:srgbClr val="C00000"/>
              </a:solidFill>
            </a:endParaRPr>
          </a:p>
          <a:p>
            <a:pPr>
              <a:lnSpc>
                <a:spcPct val="80000"/>
              </a:lnSpc>
            </a:pPr>
            <a:r>
              <a:rPr lang="zh-CN" altLang="en-US" sz="2400" dirty="0">
                <a:solidFill>
                  <a:srgbClr val="C00000"/>
                </a:solidFill>
              </a:rPr>
              <a:t>平台一经上传，无法撤回论文。</a:t>
            </a:r>
            <a:endParaRPr lang="zh-CN" altLang="en-US" sz="2400" dirty="0">
              <a:solidFill>
                <a:srgbClr val="C00000"/>
              </a:solidFill>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20090" y="280670"/>
            <a:ext cx="6870700" cy="650240"/>
          </a:xfrm>
        </p:spPr>
        <p:txBody>
          <a:bodyPr/>
          <a:p>
            <a:r>
              <a:rPr lang="en-US" altLang="zh-CN"/>
              <a:t>   </a:t>
            </a:r>
            <a:r>
              <a:rPr lang="zh-CN" altLang="en-US" sz="2800" b="1">
                <a:latin typeface="微软雅黑" panose="020B0503020204020204" charset="-122"/>
                <a:ea typeface="微软雅黑" panose="020B0503020204020204" charset="-122"/>
              </a:rPr>
              <a:t>论文送审材料准备</a:t>
            </a:r>
            <a:endParaRPr lang="zh-CN" altLang="en-US" sz="28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553085" y="1096645"/>
            <a:ext cx="7696200" cy="5761355"/>
          </a:xfrm>
        </p:spPr>
        <p:txBody>
          <a:bodyPr/>
          <a:p>
            <a:r>
              <a:rPr lang="en-US" altLang="zh-CN" sz="2400">
                <a:latin typeface="仿宋" panose="02010609060101010101" charset="-122"/>
                <a:ea typeface="仿宋" panose="02010609060101010101" charset="-122"/>
                <a:cs typeface="仿宋" panose="02010609060101010101" charset="-122"/>
              </a:rPr>
              <a:t>1.</a:t>
            </a:r>
            <a:r>
              <a:rPr lang="zh-CN" altLang="en-US" sz="2400">
                <a:latin typeface="仿宋" panose="02010609060101010101" charset="-122"/>
                <a:ea typeface="仿宋" panose="02010609060101010101" charset="-122"/>
                <a:cs typeface="仿宋" panose="02010609060101010101" charset="-122"/>
              </a:rPr>
              <a:t>论文原文准备：</a:t>
            </a:r>
            <a:endParaRPr lang="zh-CN" altLang="en-US" sz="2400">
              <a:latin typeface="仿宋" panose="02010609060101010101" charset="-122"/>
              <a:ea typeface="仿宋" panose="02010609060101010101" charset="-122"/>
              <a:cs typeface="仿宋" panose="02010609060101010101" charset="-122"/>
            </a:endParaRPr>
          </a:p>
          <a:p>
            <a:r>
              <a:rPr lang="zh-CN" altLang="en-US" sz="2400" b="1">
                <a:latin typeface="仿宋" panose="02010609060101010101" charset="-122"/>
                <a:ea typeface="仿宋" panose="02010609060101010101" charset="-122"/>
                <a:cs typeface="仿宋" panose="02010609060101010101" charset="-122"/>
              </a:rPr>
              <a:t>进行匿名处理</a:t>
            </a:r>
            <a:r>
              <a:rPr lang="zh-CN" altLang="en-US" sz="2400">
                <a:latin typeface="仿宋" panose="02010609060101010101" charset="-122"/>
                <a:ea typeface="仿宋" panose="02010609060101010101" charset="-122"/>
                <a:cs typeface="仿宋" panose="02010609060101010101" charset="-122"/>
              </a:rPr>
              <a:t>：论文的扉页、中英文摘要、正文以及附录部分均不得出现申请人和导师的姓名，发表论文情况仅录入期刊名称、发表年份、作者排名情况，致谢部分暂不收录。</a:t>
            </a:r>
            <a:endParaRPr lang="zh-CN" altLang="en-US" sz="2400">
              <a:latin typeface="仿宋" panose="02010609060101010101" charset="-122"/>
              <a:ea typeface="仿宋" panose="02010609060101010101" charset="-122"/>
              <a:cs typeface="仿宋" panose="02010609060101010101" charset="-122"/>
            </a:endParaRPr>
          </a:p>
          <a:p>
            <a:r>
              <a:rPr lang="zh-CN" altLang="en-US" sz="2400">
                <a:latin typeface="仿宋" panose="02010609060101010101" charset="-122"/>
                <a:ea typeface="仿宋" panose="02010609060101010101" charset="-122"/>
                <a:cs typeface="仿宋" panose="02010609060101010101" charset="-122"/>
              </a:rPr>
              <a:t>论文格式应符合《中山大学研究生学位论文格式要求》。</a:t>
            </a:r>
            <a:endParaRPr lang="zh-CN" altLang="en-US" sz="2400">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rPr>
              <a:t>   </a:t>
            </a:r>
            <a:endParaRPr lang="en-US" altLang="zh-CN" sz="2400">
              <a:latin typeface="仿宋" panose="02010609060101010101" charset="-122"/>
              <a:ea typeface="仿宋" panose="02010609060101010101" charset="-122"/>
              <a:cs typeface="仿宋" panose="02010609060101010101" charset="-122"/>
            </a:endParaRPr>
          </a:p>
          <a:p>
            <a:r>
              <a:rPr lang="en-US" altLang="zh-CN" sz="2400">
                <a:latin typeface="仿宋" panose="02010609060101010101" charset="-122"/>
                <a:ea typeface="仿宋" panose="02010609060101010101" charset="-122"/>
                <a:cs typeface="仿宋" panose="02010609060101010101" charset="-122"/>
              </a:rPr>
              <a:t>2.</a:t>
            </a:r>
            <a:r>
              <a:rPr lang="zh-CN" altLang="en-US" sz="2400">
                <a:latin typeface="仿宋" panose="02010609060101010101" charset="-122"/>
                <a:ea typeface="仿宋" panose="02010609060101010101" charset="-122"/>
                <a:cs typeface="仿宋" panose="02010609060101010101" charset="-122"/>
              </a:rPr>
              <a:t>尤其要精准填写“论文研究方向”字段信息，方便匹配平台专家。</a:t>
            </a:r>
            <a:endParaRPr lang="zh-CN" altLang="en-US" sz="2400">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rPr>
              <a:t>    </a:t>
            </a:r>
            <a:endParaRPr lang="en-US" altLang="zh-CN" sz="2400">
              <a:latin typeface="仿宋" panose="02010609060101010101" charset="-122"/>
              <a:ea typeface="仿宋" panose="02010609060101010101" charset="-122"/>
              <a:cs typeface="仿宋" panose="02010609060101010101" charset="-122"/>
            </a:endParaRPr>
          </a:p>
          <a:p>
            <a:pPr marL="0" indent="0" algn="ctr">
              <a:buNone/>
            </a:pPr>
            <a:r>
              <a:rPr lang="zh-CN" altLang="en-US" sz="1800">
                <a:latin typeface="仿宋" panose="02010609060101010101" charset="-122"/>
                <a:ea typeface="仿宋" panose="02010609060101010101" charset="-122"/>
                <a:cs typeface="仿宋" panose="02010609060101010101" charset="-122"/>
              </a:rPr>
              <a:t>             </a:t>
            </a:r>
            <a:endParaRPr lang="en-US" altLang="zh-CN" sz="1800">
              <a:solidFill>
                <a:schemeClr val="tx2"/>
              </a:solidFill>
              <a:latin typeface="仿宋" panose="02010609060101010101" charset="-122"/>
              <a:ea typeface="仿宋" panose="02010609060101010101" charset="-122"/>
              <a:cs typeface="仿宋" panose="02010609060101010101" charset="-122"/>
            </a:endParaRPr>
          </a:p>
          <a:p>
            <a:pPr marL="0" indent="0">
              <a:buNone/>
            </a:pPr>
            <a:endParaRPr lang="en-US" altLang="zh-CN" sz="1800">
              <a:solidFill>
                <a:schemeClr val="tx2"/>
              </a:solidFill>
              <a:latin typeface="仿宋" panose="02010609060101010101" charset="-122"/>
              <a:ea typeface="仿宋" panose="02010609060101010101" charset="-122"/>
              <a:cs typeface="仿宋" panose="02010609060101010101" charset="-122"/>
            </a:endParaRPr>
          </a:p>
        </p:txBody>
      </p:sp>
    </p:spTree>
  </p:cSld>
  <p:clrMapOvr>
    <a:masterClrMapping/>
  </p:clrMapOvr>
  <p:transition spd="med">
    <p:cover dir="r"/>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a:xfrm>
            <a:off x="762000" y="-152400"/>
            <a:ext cx="7625715" cy="975360"/>
          </a:xfrm>
        </p:spPr>
        <p:txBody>
          <a:bodyPr/>
          <a:p>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评阅结果对答辩的影响</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09600" y="533400"/>
            <a:ext cx="7696200" cy="5706745"/>
          </a:xfrm>
        </p:spPr>
        <p:txBody>
          <a:bodyPr/>
          <a:p>
            <a:pPr marL="0" indent="0">
              <a:buNone/>
            </a:pPr>
            <a:r>
              <a:rPr lang="zh-CN" altLang="en-US" sz="1800">
                <a:ln w="22225">
                  <a:solidFill>
                    <a:schemeClr val="accent2"/>
                  </a:solidFill>
                  <a:prstDash val="solid"/>
                </a:ln>
                <a:solidFill>
                  <a:schemeClr val="accent2">
                    <a:lumMod val="40000"/>
                    <a:lumOff val="60000"/>
                  </a:schemeClr>
                </a:solidFill>
                <a:effectLst/>
                <a:ea typeface="宋体" panose="02010600030101010101" pitchFamily="2" charset="-122"/>
              </a:rPr>
              <a:t>博士：</a:t>
            </a:r>
            <a:endParaRPr lang="zh-CN" altLang="en-US" sz="1800">
              <a:ln w="22225">
                <a:solidFill>
                  <a:schemeClr val="accent2"/>
                </a:solidFill>
                <a:prstDash val="solid"/>
              </a:ln>
              <a:solidFill>
                <a:schemeClr val="accent2">
                  <a:lumMod val="40000"/>
                  <a:lumOff val="60000"/>
                </a:schemeClr>
              </a:solidFill>
              <a:effectLst/>
              <a:ea typeface="宋体" panose="02010600030101010101" pitchFamily="2" charset="-122"/>
            </a:endParaRPr>
          </a:p>
          <a:p>
            <a:pPr>
              <a:buFont typeface="Wingdings" panose="05000000000000000000" charset="0"/>
              <a:buChar char="l"/>
            </a:pPr>
            <a:r>
              <a:rPr lang="en-US" altLang="zh-CN" sz="1800">
                <a:ea typeface="宋体" panose="02010600030101010101" pitchFamily="2" charset="-122"/>
              </a:rPr>
              <a:t>1.</a:t>
            </a:r>
            <a:r>
              <a:rPr lang="zh-CN" altLang="en-US" sz="1800" b="1">
                <a:ea typeface="宋体" panose="02010600030101010101" pitchFamily="2" charset="-122"/>
              </a:rPr>
              <a:t>对于已发表学术成果的同学</a:t>
            </a:r>
            <a:r>
              <a:rPr lang="zh-CN" altLang="en-US" sz="1800">
                <a:ea typeface="宋体" panose="02010600030101010101" pitchFamily="2" charset="-122"/>
              </a:rPr>
              <a:t>：</a:t>
            </a:r>
            <a:endParaRPr lang="zh-CN" altLang="en-US" sz="1800">
              <a:ea typeface="宋体" panose="02010600030101010101" pitchFamily="2" charset="-122"/>
            </a:endParaRPr>
          </a:p>
          <a:p>
            <a:pPr marL="0" indent="0">
              <a:buNone/>
            </a:pPr>
            <a:r>
              <a:rPr lang="en-US" altLang="zh-CN" sz="1800">
                <a:ea typeface="宋体" panose="02010600030101010101" pitchFamily="2" charset="-122"/>
              </a:rPr>
              <a:t>   </a:t>
            </a:r>
            <a:r>
              <a:rPr lang="zh-CN" altLang="en-US" sz="1800">
                <a:ea typeface="宋体" panose="02010600030101010101" pitchFamily="2" charset="-122"/>
              </a:rPr>
              <a:t>（</a:t>
            </a:r>
            <a:r>
              <a:rPr lang="en-US" altLang="zh-CN" sz="1800">
                <a:ea typeface="宋体" panose="02010600030101010101" pitchFamily="2" charset="-122"/>
              </a:rPr>
              <a:t>1</a:t>
            </a:r>
            <a:r>
              <a:rPr lang="zh-CN" altLang="en-US" sz="1800">
                <a:ea typeface="宋体" panose="02010600030101010101" pitchFamily="2" charset="-122"/>
              </a:rPr>
              <a:t>）</a:t>
            </a:r>
            <a:r>
              <a:rPr lang="zh-CN" altLang="en-US" sz="1800" b="1">
                <a:ea typeface="宋体" panose="02010600030101010101" pitchFamily="2" charset="-122"/>
              </a:rPr>
              <a:t>有</a:t>
            </a:r>
            <a:r>
              <a:rPr lang="en-US" altLang="zh-CN" sz="1800" b="1">
                <a:ea typeface="宋体" panose="02010600030101010101" pitchFamily="2" charset="-122"/>
              </a:rPr>
              <a:t>3</a:t>
            </a:r>
            <a:r>
              <a:rPr lang="zh-CN" altLang="en-US" sz="1800" b="1">
                <a:ea typeface="宋体" panose="02010600030101010101" pitchFamily="2" charset="-122"/>
              </a:rPr>
              <a:t>档，不得答辩</a:t>
            </a:r>
            <a:r>
              <a:rPr lang="zh-CN" altLang="en-US" sz="1800">
                <a:ea typeface="宋体" panose="02010600030101010101" pitchFamily="2" charset="-122"/>
              </a:rPr>
              <a:t>，</a:t>
            </a:r>
            <a:r>
              <a:rPr lang="zh-CN" altLang="en-US" sz="1800">
                <a:ea typeface="宋体" panose="02010600030101010101" pitchFamily="2" charset="-122"/>
                <a:sym typeface="+mn-ea"/>
              </a:rPr>
              <a:t>请于</a:t>
            </a:r>
            <a:r>
              <a:rPr lang="en-US" altLang="zh-CN" sz="1800">
                <a:ea typeface="宋体" panose="02010600030101010101" pitchFamily="2" charset="-122"/>
                <a:sym typeface="+mn-ea"/>
              </a:rPr>
              <a:t>5</a:t>
            </a:r>
            <a:r>
              <a:rPr lang="zh-CN" altLang="en-US" sz="1800">
                <a:ea typeface="宋体" panose="02010600030101010101" pitchFamily="2" charset="-122"/>
                <a:sym typeface="+mn-ea"/>
              </a:rPr>
              <a:t>月</a:t>
            </a:r>
            <a:r>
              <a:rPr lang="en-US" altLang="zh-CN" sz="1800">
                <a:ea typeface="宋体" panose="02010600030101010101" pitchFamily="2" charset="-122"/>
                <a:sym typeface="+mn-ea"/>
              </a:rPr>
              <a:t>1</a:t>
            </a:r>
            <a:r>
              <a:rPr lang="zh-CN" altLang="en-US" sz="1800">
                <a:ea typeface="宋体" panose="02010600030101010101" pitchFamily="2" charset="-122"/>
                <a:sym typeface="+mn-ea"/>
              </a:rPr>
              <a:t>日后在系统办理延期毕业；</a:t>
            </a:r>
            <a:endParaRPr lang="zh-CN" altLang="en-US" sz="1800">
              <a:ea typeface="宋体" panose="02010600030101010101" pitchFamily="2" charset="-122"/>
              <a:sym typeface="+mn-ea"/>
            </a:endParaRPr>
          </a:p>
          <a:p>
            <a:pPr marL="0" indent="0">
              <a:buNone/>
            </a:pPr>
            <a:r>
              <a:rPr lang="en-US" altLang="zh-CN" sz="1800">
                <a:ea typeface="宋体" panose="02010600030101010101" pitchFamily="2" charset="-122"/>
                <a:sym typeface="+mn-ea"/>
              </a:rPr>
              <a:t>   </a:t>
            </a:r>
            <a:r>
              <a:rPr lang="zh-CN" altLang="en-US" sz="1800">
                <a:ea typeface="宋体" panose="02010600030101010101" pitchFamily="2" charset="-122"/>
                <a:sym typeface="+mn-ea"/>
              </a:rPr>
              <a:t>（</a:t>
            </a:r>
            <a:r>
              <a:rPr lang="en-US" altLang="zh-CN" sz="1800">
                <a:ea typeface="宋体" panose="02010600030101010101" pitchFamily="2" charset="-122"/>
                <a:sym typeface="+mn-ea"/>
              </a:rPr>
              <a:t>2</a:t>
            </a:r>
            <a:r>
              <a:rPr lang="zh-CN" altLang="en-US" sz="1800">
                <a:ea typeface="宋体" panose="02010600030101010101" pitchFamily="2" charset="-122"/>
                <a:sym typeface="+mn-ea"/>
              </a:rPr>
              <a:t>）</a:t>
            </a:r>
            <a:r>
              <a:rPr lang="zh-CN" altLang="en-US" sz="1800">
                <a:ea typeface="宋体" panose="02010600030101010101" pitchFamily="2" charset="-122"/>
              </a:rPr>
              <a:t>其他情况正常答辩。</a:t>
            </a:r>
            <a:endParaRPr lang="zh-CN" altLang="en-US" sz="1800">
              <a:ea typeface="宋体" panose="02010600030101010101" pitchFamily="2" charset="-122"/>
            </a:endParaRPr>
          </a:p>
          <a:p>
            <a:pPr marL="0" indent="0">
              <a:buNone/>
            </a:pPr>
            <a:r>
              <a:rPr lang="en-US" altLang="zh-CN" sz="1800">
                <a:ea typeface="宋体" panose="02010600030101010101" pitchFamily="2" charset="-122"/>
              </a:rPr>
              <a:t>     2.</a:t>
            </a:r>
            <a:r>
              <a:rPr lang="zh-CN" altLang="en-US" sz="1800" b="1">
                <a:ea typeface="宋体" panose="02010600030101010101" pitchFamily="2" charset="-122"/>
              </a:rPr>
              <a:t>未发表符合条件的学术成果的同学</a:t>
            </a:r>
            <a:r>
              <a:rPr lang="zh-CN" altLang="en-US" sz="1800">
                <a:ea typeface="宋体" panose="02010600030101010101" pitchFamily="2" charset="-122"/>
              </a:rPr>
              <a:t>：</a:t>
            </a:r>
            <a:endParaRPr lang="zh-CN" altLang="en-US" sz="1800">
              <a:ea typeface="宋体" panose="02010600030101010101" pitchFamily="2" charset="-122"/>
            </a:endParaRPr>
          </a:p>
          <a:p>
            <a:pPr marL="0" indent="0">
              <a:buNone/>
            </a:pPr>
            <a:r>
              <a:rPr lang="en-US" altLang="zh-CN" sz="1800">
                <a:ea typeface="宋体" panose="02010600030101010101" pitchFamily="2" charset="-122"/>
              </a:rPr>
              <a:t>   </a:t>
            </a:r>
            <a:r>
              <a:rPr lang="zh-CN" altLang="en-US" sz="1800">
                <a:ea typeface="宋体" panose="02010600030101010101" pitchFamily="2" charset="-122"/>
              </a:rPr>
              <a:t>（</a:t>
            </a:r>
            <a:r>
              <a:rPr lang="en-US" altLang="zh-CN" sz="1800">
                <a:ea typeface="宋体" panose="02010600030101010101" pitchFamily="2" charset="-122"/>
              </a:rPr>
              <a:t>1</a:t>
            </a:r>
            <a:r>
              <a:rPr lang="zh-CN" altLang="en-US" sz="1800">
                <a:ea typeface="宋体" panose="02010600030101010101" pitchFamily="2" charset="-122"/>
              </a:rPr>
              <a:t>）有</a:t>
            </a:r>
            <a:r>
              <a:rPr lang="en-US" altLang="zh-CN" sz="1800">
                <a:ea typeface="宋体" panose="02010600030101010101" pitchFamily="2" charset="-122"/>
              </a:rPr>
              <a:t>3</a:t>
            </a:r>
            <a:r>
              <a:rPr lang="zh-CN" altLang="en-US" sz="1800">
                <a:ea typeface="宋体" panose="02010600030101010101" pitchFamily="2" charset="-122"/>
              </a:rPr>
              <a:t>档，不能答辩，请于</a:t>
            </a:r>
            <a:r>
              <a:rPr lang="en-US" altLang="zh-CN" sz="1800">
                <a:ea typeface="宋体" panose="02010600030101010101" pitchFamily="2" charset="-122"/>
              </a:rPr>
              <a:t>5</a:t>
            </a:r>
            <a:r>
              <a:rPr lang="zh-CN" altLang="en-US" sz="1800">
                <a:ea typeface="宋体" panose="02010600030101010101" pitchFamily="2" charset="-122"/>
              </a:rPr>
              <a:t>月</a:t>
            </a:r>
            <a:r>
              <a:rPr lang="en-US" altLang="zh-CN" sz="1800">
                <a:ea typeface="宋体" panose="02010600030101010101" pitchFamily="2" charset="-122"/>
              </a:rPr>
              <a:t>1</a:t>
            </a:r>
            <a:r>
              <a:rPr lang="zh-CN" altLang="en-US" sz="1800">
                <a:ea typeface="宋体" panose="02010600030101010101" pitchFamily="2" charset="-122"/>
              </a:rPr>
              <a:t>日后在系统办理延期毕业；</a:t>
            </a:r>
            <a:endParaRPr lang="zh-CN" altLang="en-US" sz="1800">
              <a:ea typeface="宋体" panose="02010600030101010101" pitchFamily="2" charset="-122"/>
            </a:endParaRPr>
          </a:p>
          <a:p>
            <a:pPr marL="0" indent="0" algn="ctr">
              <a:buNone/>
            </a:pPr>
            <a:r>
              <a:rPr lang="en-US" altLang="zh-CN" sz="1800">
                <a:ea typeface="宋体" panose="02010600030101010101" pitchFamily="2" charset="-122"/>
              </a:rPr>
              <a:t>   </a:t>
            </a:r>
            <a:r>
              <a:rPr lang="zh-CN" altLang="en-US" sz="1800">
                <a:ea typeface="宋体" panose="02010600030101010101" pitchFamily="2" charset="-122"/>
              </a:rPr>
              <a:t>（</a:t>
            </a:r>
            <a:r>
              <a:rPr lang="en-US" altLang="zh-CN" sz="1800">
                <a:ea typeface="宋体" panose="02010600030101010101" pitchFamily="2" charset="-122"/>
              </a:rPr>
              <a:t>2</a:t>
            </a:r>
            <a:r>
              <a:rPr lang="zh-CN" altLang="en-US" sz="1800">
                <a:ea typeface="宋体" panose="02010600030101010101" pitchFamily="2" charset="-122"/>
              </a:rPr>
              <a:t>）有</a:t>
            </a:r>
            <a:r>
              <a:rPr lang="en-US" altLang="zh-CN" sz="1800">
                <a:ea typeface="宋体" panose="02010600030101010101" pitchFamily="2" charset="-122"/>
              </a:rPr>
              <a:t>2</a:t>
            </a:r>
            <a:r>
              <a:rPr lang="zh-CN" altLang="en-US" sz="1800">
                <a:ea typeface="宋体" panose="02010600030101010101" pitchFamily="2" charset="-122"/>
              </a:rPr>
              <a:t>档，</a:t>
            </a:r>
            <a:r>
              <a:rPr lang="zh-CN" altLang="en-US" sz="1800" b="1">
                <a:ea typeface="宋体" panose="02010600030101010101" pitchFamily="2" charset="-122"/>
              </a:rPr>
              <a:t>本次不得进行学位论文答辩，本次进行的是毕业论文答辩</a:t>
            </a:r>
            <a:r>
              <a:rPr lang="zh-CN" altLang="en-US" sz="1800">
                <a:ea typeface="宋体" panose="02010600030101010101" pitchFamily="2" charset="-122"/>
              </a:rPr>
              <a:t>；</a:t>
            </a:r>
            <a:r>
              <a:rPr lang="en-US" altLang="zh-CN" sz="1800">
                <a:ea typeface="宋体" panose="02010600030101010101" pitchFamily="2" charset="-122"/>
              </a:rPr>
              <a:t>                </a:t>
            </a:r>
            <a:r>
              <a:rPr lang="zh-CN" altLang="en-US" sz="1800">
                <a:ea typeface="宋体" panose="02010600030101010101" pitchFamily="2" charset="-122"/>
              </a:rPr>
              <a:t>本次毕业答辩通过后，取得毕业证，无学位证。</a:t>
            </a:r>
            <a:endParaRPr lang="zh-CN" altLang="en-US" sz="1800">
              <a:ea typeface="宋体" panose="02010600030101010101" pitchFamily="2" charset="-122"/>
            </a:endParaRPr>
          </a:p>
          <a:p>
            <a:pPr marL="0" indent="0" algn="ctr">
              <a:buNone/>
            </a:pPr>
            <a:r>
              <a:rPr lang="zh-CN" altLang="en-US" sz="1800">
                <a:ea typeface="宋体" panose="02010600030101010101" pitchFamily="2" charset="-122"/>
              </a:rPr>
              <a:t>（下次申请学位需要发表了文章后再申请学位论文答辩，一年有上半年和下半年各一次申请学位论文答辩的机会）</a:t>
            </a:r>
            <a:endParaRPr lang="zh-CN" altLang="en-US" sz="1800">
              <a:ea typeface="宋体" panose="02010600030101010101" pitchFamily="2" charset="-122"/>
            </a:endParaRPr>
          </a:p>
          <a:p>
            <a:pPr marL="0" indent="0">
              <a:buNone/>
            </a:pPr>
            <a:r>
              <a:rPr lang="en-US" altLang="zh-CN" sz="1800">
                <a:ea typeface="宋体" panose="02010600030101010101" pitchFamily="2" charset="-122"/>
              </a:rPr>
              <a:t>   </a:t>
            </a:r>
            <a:r>
              <a:rPr lang="zh-CN" altLang="en-US" sz="1800">
                <a:ea typeface="宋体" panose="02010600030101010101" pitchFamily="2" charset="-122"/>
              </a:rPr>
              <a:t>（</a:t>
            </a:r>
            <a:r>
              <a:rPr lang="en-US" altLang="zh-CN" sz="1800">
                <a:ea typeface="宋体" panose="02010600030101010101" pitchFamily="2" charset="-122"/>
              </a:rPr>
              <a:t>3</a:t>
            </a:r>
            <a:r>
              <a:rPr lang="zh-CN" altLang="en-US" sz="1800">
                <a:ea typeface="宋体" panose="02010600030101010101" pitchFamily="2" charset="-122"/>
              </a:rPr>
              <a:t>）全部</a:t>
            </a:r>
            <a:r>
              <a:rPr lang="en-US" altLang="zh-CN" sz="1800">
                <a:ea typeface="宋体" panose="02010600030101010101" pitchFamily="2" charset="-122"/>
              </a:rPr>
              <a:t>1</a:t>
            </a:r>
            <a:r>
              <a:rPr lang="zh-CN" altLang="en-US" sz="1800">
                <a:ea typeface="宋体" panose="02010600030101010101" pitchFamily="2" charset="-122"/>
              </a:rPr>
              <a:t>档，准予毕业答辩</a:t>
            </a:r>
            <a:r>
              <a:rPr lang="en-US" altLang="zh-CN" sz="1800">
                <a:ea typeface="宋体" panose="02010600030101010101" pitchFamily="2" charset="-122"/>
              </a:rPr>
              <a:t>+</a:t>
            </a:r>
            <a:r>
              <a:rPr lang="zh-CN" altLang="en-US" sz="1800">
                <a:ea typeface="宋体" panose="02010600030101010101" pitchFamily="2" charset="-122"/>
              </a:rPr>
              <a:t>学位答辩，答辩通过后，</a:t>
            </a:r>
            <a:r>
              <a:rPr lang="zh-CN" altLang="en-US" sz="1800" b="1">
                <a:ea typeface="宋体" panose="02010600030101010101" pitchFamily="2" charset="-122"/>
              </a:rPr>
              <a:t>取得毕业证，无学位证</a:t>
            </a:r>
            <a:r>
              <a:rPr lang="zh-CN" altLang="en-US" sz="1800">
                <a:ea typeface="宋体" panose="02010600030101010101" pitchFamily="2" charset="-122"/>
              </a:rPr>
              <a:t>。</a:t>
            </a:r>
            <a:endParaRPr lang="zh-CN" altLang="en-US" sz="1800">
              <a:ea typeface="宋体" panose="02010600030101010101" pitchFamily="2" charset="-122"/>
            </a:endParaRPr>
          </a:p>
          <a:p>
            <a:pPr>
              <a:buFont typeface="Wingdings" panose="05000000000000000000" charset="0"/>
              <a:buChar char="l"/>
            </a:pPr>
            <a:r>
              <a:rPr lang="zh-CN" altLang="en-US" sz="1800" b="1">
                <a:ea typeface="宋体" panose="02010600030101010101" pitchFamily="2" charset="-122"/>
              </a:rPr>
              <a:t>请注意：博士评阅结果</a:t>
            </a:r>
            <a:r>
              <a:rPr lang="en-US" altLang="zh-CN" sz="1800" b="1">
                <a:ea typeface="宋体" panose="02010600030101010101" pitchFamily="2" charset="-122"/>
              </a:rPr>
              <a:t>1-3</a:t>
            </a:r>
            <a:r>
              <a:rPr lang="zh-CN" altLang="en-US" sz="1800" b="1">
                <a:ea typeface="宋体" panose="02010600030101010101" pitchFamily="2" charset="-122"/>
              </a:rPr>
              <a:t>档表述如下：</a:t>
            </a:r>
            <a:endParaRPr lang="zh-CN" altLang="en-US" sz="1800">
              <a:ea typeface="宋体" panose="02010600030101010101" pitchFamily="2" charset="-122"/>
            </a:endParaRPr>
          </a:p>
          <a:p>
            <a:pPr marL="0" indent="0">
              <a:buNone/>
            </a:pPr>
            <a:r>
              <a:rPr lang="en-US" altLang="zh-CN" sz="1400">
                <a:ea typeface="宋体" panose="02010600030101010101" pitchFamily="2" charset="-122"/>
              </a:rPr>
              <a:t>1</a:t>
            </a:r>
            <a:r>
              <a:rPr lang="zh-CN" altLang="en-US" sz="1400">
                <a:ea typeface="宋体" panose="02010600030101010101" pitchFamily="2" charset="-122"/>
              </a:rPr>
              <a:t>档：同意答辩。学位论文达到博士学位水平要求，按评审专家意见修改后参加本次答辩；</a:t>
            </a:r>
            <a:endParaRPr lang="zh-CN" altLang="en-US" sz="1400">
              <a:ea typeface="宋体" panose="02010600030101010101" pitchFamily="2" charset="-122"/>
            </a:endParaRPr>
          </a:p>
          <a:p>
            <a:pPr marL="0" indent="0">
              <a:buNone/>
            </a:pPr>
            <a:r>
              <a:rPr lang="en-US" altLang="zh-CN" sz="1400">
                <a:ea typeface="宋体" panose="02010600030101010101" pitchFamily="2" charset="-122"/>
              </a:rPr>
              <a:t>2</a:t>
            </a:r>
            <a:r>
              <a:rPr lang="zh-CN" altLang="en-US" sz="1400">
                <a:ea typeface="宋体" panose="02010600030101010101" pitchFamily="2" charset="-122"/>
              </a:rPr>
              <a:t>档：修改后答辩。学位论文基本达到博士学位水平要求，结合评审专家意见进行一定修改后参加本次答辩</a:t>
            </a:r>
            <a:endParaRPr lang="zh-CN" altLang="en-US" sz="1400">
              <a:ea typeface="宋体" panose="02010600030101010101" pitchFamily="2" charset="-122"/>
            </a:endParaRPr>
          </a:p>
          <a:p>
            <a:pPr marL="0" indent="0">
              <a:buNone/>
            </a:pPr>
            <a:r>
              <a:rPr lang="en-US" altLang="zh-CN" sz="1400">
                <a:ea typeface="宋体" panose="02010600030101010101" pitchFamily="2" charset="-122"/>
              </a:rPr>
              <a:t>3</a:t>
            </a:r>
            <a:r>
              <a:rPr lang="zh-CN" altLang="en-US" sz="1400">
                <a:ea typeface="宋体" panose="02010600030101010101" pitchFamily="2" charset="-122"/>
              </a:rPr>
              <a:t>档：不能参加答辩。学位论文尚未达到博士学位水平要求，不能参加本次答辩。需对论文进行较大修改，三个月后重评</a:t>
            </a:r>
            <a:endParaRPr lang="zh-CN" altLang="en-US" sz="1800">
              <a:ea typeface="宋体" panose="02010600030101010101" pitchFamily="2" charset="-122"/>
            </a:endParaRPr>
          </a:p>
          <a:p>
            <a:pPr marL="0" indent="0">
              <a:buNone/>
            </a:pPr>
            <a:r>
              <a:rPr lang="en-US" altLang="zh-CN" sz="1800">
                <a:ea typeface="宋体" panose="02010600030101010101" pitchFamily="2" charset="-122"/>
              </a:rPr>
              <a:t>                     </a:t>
            </a:r>
            <a:endParaRPr lang="en-US" altLang="zh-CN" sz="1800">
              <a:ea typeface="宋体" panose="02010600030101010101" pitchFamily="2" charset="-122"/>
            </a:endParaRPr>
          </a:p>
          <a:p>
            <a:pPr>
              <a:buFont typeface="Wingdings" panose="05000000000000000000" charset="0"/>
              <a:buChar char="l"/>
            </a:pPr>
            <a:r>
              <a:rPr lang="en-US" altLang="zh-CN" sz="1800">
                <a:ea typeface="宋体" panose="02010600030101010101" pitchFamily="2" charset="-122"/>
              </a:rPr>
              <a:t>                         </a:t>
            </a:r>
            <a:r>
              <a:rPr lang="zh-CN" altLang="en-US" sz="1800">
                <a:ea typeface="宋体" panose="02010600030101010101" pitchFamily="2" charset="-122"/>
              </a:rPr>
              <a:t>申请复议：有</a:t>
            </a:r>
            <a:r>
              <a:rPr lang="en-US" altLang="zh-CN" sz="1800">
                <a:ea typeface="宋体" panose="02010600030101010101" pitchFamily="2" charset="-122"/>
              </a:rPr>
              <a:t>1</a:t>
            </a:r>
            <a:r>
              <a:rPr lang="zh-CN" altLang="en-US" sz="1800">
                <a:ea typeface="宋体" panose="02010600030101010101" pitchFamily="2" charset="-122"/>
              </a:rPr>
              <a:t>个</a:t>
            </a:r>
            <a:r>
              <a:rPr lang="en-US" altLang="zh-CN" sz="1800">
                <a:ea typeface="宋体" panose="02010600030101010101" pitchFamily="2" charset="-122"/>
              </a:rPr>
              <a:t>3</a:t>
            </a:r>
            <a:r>
              <a:rPr lang="zh-CN" altLang="en-US" sz="1800">
                <a:ea typeface="宋体" panose="02010600030101010101" pitchFamily="2" charset="-122"/>
              </a:rPr>
              <a:t>档，</a:t>
            </a:r>
            <a:r>
              <a:rPr lang="en-US" altLang="zh-CN" sz="1800">
                <a:ea typeface="宋体" panose="02010600030101010101" pitchFamily="2" charset="-122"/>
              </a:rPr>
              <a:t>2</a:t>
            </a:r>
            <a:r>
              <a:rPr lang="zh-CN" altLang="en-US" sz="1800">
                <a:ea typeface="宋体" panose="02010600030101010101" pitchFamily="2" charset="-122"/>
              </a:rPr>
              <a:t>个</a:t>
            </a:r>
            <a:r>
              <a:rPr lang="en-US" altLang="zh-CN" sz="1800">
                <a:ea typeface="宋体" panose="02010600030101010101" pitchFamily="2" charset="-122"/>
              </a:rPr>
              <a:t>1</a:t>
            </a:r>
            <a:r>
              <a:rPr lang="zh-CN" altLang="en-US" sz="1800">
                <a:ea typeface="宋体" panose="02010600030101010101" pitchFamily="2" charset="-122"/>
              </a:rPr>
              <a:t>档 ，方能申请复议</a:t>
            </a:r>
            <a:endParaRPr lang="zh-CN" altLang="en-US" sz="1800">
              <a:ea typeface="宋体" panose="02010600030101010101" pitchFamily="2" charset="-122"/>
            </a:endParaRPr>
          </a:p>
          <a:p>
            <a:pPr marL="0" indent="0">
              <a:buNone/>
            </a:pPr>
            <a:endPar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endParaRPr>
          </a:p>
          <a:p>
            <a:pPr marL="0" indent="0">
              <a:buNone/>
            </a:pPr>
            <a:endParaRPr lang="zh-CN" altLang="en-US" sz="1800">
              <a:ea typeface="宋体" panose="02010600030101010101" pitchFamily="2" charset="-122"/>
            </a:endParaRPr>
          </a:p>
        </p:txBody>
      </p:sp>
    </p:spTree>
  </p:cSld>
  <p:clrMapOvr>
    <a:masterClrMapping/>
  </p:clrMapOvr>
  <p:transition spd="med">
    <p:cover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00" y="-457200"/>
            <a:ext cx="6870700" cy="1600200"/>
          </a:xfrm>
        </p:spPr>
        <p:txBody>
          <a:bodyPr/>
          <a:p>
            <a:r>
              <a:rPr lang="en-US" altLang="zh-CN" sz="2800" b="1">
                <a:latin typeface="微软雅黑" panose="020B0503020204020204" charset="-122"/>
                <a:ea typeface="微软雅黑" panose="020B0503020204020204" charset="-122"/>
                <a:cs typeface="微软雅黑" panose="020B0503020204020204" charset="-122"/>
                <a:sym typeface="+mn-ea"/>
              </a:rPr>
              <a:t>2.</a:t>
            </a:r>
            <a:r>
              <a:rPr lang="zh-CN" altLang="en-US" sz="2800" b="1">
                <a:latin typeface="微软雅黑" panose="020B0503020204020204" charset="-122"/>
                <a:ea typeface="微软雅黑" panose="020B0503020204020204" charset="-122"/>
                <a:cs typeface="微软雅黑" panose="020B0503020204020204" charset="-122"/>
                <a:sym typeface="+mn-ea"/>
              </a:rPr>
              <a:t>评阅结果对答辩的影响</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88975" y="1124585"/>
            <a:ext cx="7693025" cy="4361815"/>
          </a:xfrm>
        </p:spPr>
        <p:txBody>
          <a:bodyPr/>
          <a:p>
            <a:pPr marL="0" indent="0">
              <a:buNone/>
            </a:pPr>
            <a:r>
              <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sym typeface="+mn-ea"/>
              </a:rPr>
              <a:t>硕士：</a:t>
            </a:r>
            <a:endPar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sym typeface="+mn-ea"/>
            </a:endParaRPr>
          </a:p>
          <a:p>
            <a:pPr>
              <a:buFont typeface="Wingdings" panose="05000000000000000000" charset="0"/>
              <a:buChar char="l"/>
            </a:pPr>
            <a:r>
              <a:rPr lang="en-US" altLang="zh-CN" sz="1800" b="1">
                <a:ln w="22225">
                  <a:solidFill>
                    <a:schemeClr val="accent2"/>
                  </a:solidFill>
                  <a:prstDash val="solid"/>
                </a:ln>
                <a:solidFill>
                  <a:schemeClr val="accent2">
                    <a:lumMod val="40000"/>
                    <a:lumOff val="60000"/>
                  </a:schemeClr>
                </a:solidFill>
                <a:effectLst/>
                <a:ea typeface="宋体" panose="02010600030101010101" pitchFamily="2" charset="-122"/>
                <a:sym typeface="+mn-ea"/>
              </a:rPr>
              <a:t> </a:t>
            </a:r>
            <a:r>
              <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sym typeface="+mn-ea"/>
              </a:rPr>
              <a:t>评阅结果</a:t>
            </a:r>
            <a:endPar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sym typeface="+mn-ea"/>
            </a:endParaRPr>
          </a:p>
          <a:p>
            <a:pPr marL="0" indent="0">
              <a:buNone/>
            </a:pPr>
            <a:r>
              <a:rPr lang="zh-CN" altLang="en-US" sz="1800">
                <a:ea typeface="宋体" panose="02010600030101010101" pitchFamily="2" charset="-122"/>
                <a:sym typeface="+mn-ea"/>
              </a:rPr>
              <a:t>（</a:t>
            </a:r>
            <a:r>
              <a:rPr lang="en-US" altLang="zh-CN" sz="1800">
                <a:ea typeface="宋体" panose="02010600030101010101" pitchFamily="2" charset="-122"/>
                <a:sym typeface="+mn-ea"/>
              </a:rPr>
              <a:t>1</a:t>
            </a:r>
            <a:r>
              <a:rPr lang="zh-CN" altLang="en-US" sz="1800">
                <a:ea typeface="宋体" panose="02010600030101010101" pitchFamily="2" charset="-122"/>
                <a:sym typeface="+mn-ea"/>
              </a:rPr>
              <a:t>）</a:t>
            </a:r>
            <a:r>
              <a:rPr lang="zh-CN" altLang="en-US" sz="1800" b="1">
                <a:ea typeface="宋体" panose="02010600030101010101" pitchFamily="2" charset="-122"/>
                <a:sym typeface="+mn-ea"/>
              </a:rPr>
              <a:t>有</a:t>
            </a:r>
            <a:r>
              <a:rPr lang="en-US" altLang="zh-CN" sz="1800" b="1">
                <a:ea typeface="宋体" panose="02010600030101010101" pitchFamily="2" charset="-122"/>
                <a:sym typeface="+mn-ea"/>
              </a:rPr>
              <a:t>3</a:t>
            </a:r>
            <a:r>
              <a:rPr lang="zh-CN" altLang="en-US" sz="1800" b="1">
                <a:ea typeface="宋体" panose="02010600030101010101" pitchFamily="2" charset="-122"/>
                <a:sym typeface="+mn-ea"/>
              </a:rPr>
              <a:t>档，不得答辩</a:t>
            </a:r>
            <a:r>
              <a:rPr lang="zh-CN" altLang="en-US" sz="1800">
                <a:ea typeface="宋体" panose="02010600030101010101" pitchFamily="2" charset="-122"/>
                <a:sym typeface="+mn-ea"/>
              </a:rPr>
              <a:t>，请于</a:t>
            </a:r>
            <a:r>
              <a:rPr lang="en-US" altLang="zh-CN" sz="1800">
                <a:ea typeface="宋体" panose="02010600030101010101" pitchFamily="2" charset="-122"/>
                <a:sym typeface="+mn-ea"/>
              </a:rPr>
              <a:t>5</a:t>
            </a:r>
            <a:r>
              <a:rPr lang="zh-CN" altLang="en-US" sz="1800">
                <a:ea typeface="宋体" panose="02010600030101010101" pitchFamily="2" charset="-122"/>
                <a:sym typeface="+mn-ea"/>
              </a:rPr>
              <a:t>月</a:t>
            </a:r>
            <a:r>
              <a:rPr lang="en-US" altLang="zh-CN" sz="1800">
                <a:ea typeface="宋体" panose="02010600030101010101" pitchFamily="2" charset="-122"/>
                <a:sym typeface="+mn-ea"/>
              </a:rPr>
              <a:t>1</a:t>
            </a:r>
            <a:r>
              <a:rPr lang="zh-CN" altLang="en-US" sz="1800">
                <a:ea typeface="宋体" panose="02010600030101010101" pitchFamily="2" charset="-122"/>
                <a:sym typeface="+mn-ea"/>
              </a:rPr>
              <a:t>日后在系统办理延期毕业；</a:t>
            </a:r>
            <a:endParaRPr lang="zh-CN" altLang="en-US" sz="1800">
              <a:ea typeface="宋体" panose="02010600030101010101" pitchFamily="2" charset="-122"/>
              <a:sym typeface="+mn-ea"/>
            </a:endParaRPr>
          </a:p>
          <a:p>
            <a:pPr marL="0" indent="0">
              <a:buNone/>
            </a:pPr>
            <a:r>
              <a:rPr lang="zh-CN" altLang="en-US" sz="1800">
                <a:ea typeface="宋体" panose="02010600030101010101" pitchFamily="2" charset="-122"/>
                <a:sym typeface="+mn-ea"/>
              </a:rPr>
              <a:t>（</a:t>
            </a:r>
            <a:r>
              <a:rPr lang="en-US" altLang="zh-CN" sz="1800">
                <a:ea typeface="宋体" panose="02010600030101010101" pitchFamily="2" charset="-122"/>
                <a:sym typeface="+mn-ea"/>
              </a:rPr>
              <a:t>2</a:t>
            </a:r>
            <a:r>
              <a:rPr lang="zh-CN" altLang="en-US" sz="1800">
                <a:ea typeface="宋体" panose="02010600030101010101" pitchFamily="2" charset="-122"/>
                <a:sym typeface="+mn-ea"/>
              </a:rPr>
              <a:t>）其他情况正常答辩。</a:t>
            </a:r>
            <a:endParaRPr lang="zh-CN" altLang="en-US" sz="1800">
              <a:ea typeface="宋体" panose="02010600030101010101" pitchFamily="2" charset="-122"/>
              <a:sym typeface="+mn-ea"/>
            </a:endParaRPr>
          </a:p>
          <a:p>
            <a:pPr>
              <a:buFont typeface="Wingdings" panose="05000000000000000000" charset="0"/>
              <a:buChar char="l"/>
            </a:pPr>
            <a:r>
              <a:rPr lang="zh-CN" altLang="en-US" sz="1800" b="1">
                <a:solidFill>
                  <a:schemeClr val="tx1"/>
                </a:solidFill>
                <a:effectLst>
                  <a:outerShdw blurRad="38100" dist="19050" dir="2700000" algn="tl" rotWithShape="0">
                    <a:schemeClr val="dk1">
                      <a:alpha val="40000"/>
                    </a:schemeClr>
                  </a:outerShdw>
                </a:effectLst>
                <a:ea typeface="宋体" panose="02010600030101010101" pitchFamily="2" charset="-122"/>
                <a:sym typeface="+mn-ea"/>
              </a:rPr>
              <a:t>请注意：硕士评阅结果</a:t>
            </a:r>
            <a:r>
              <a:rPr lang="en-US" altLang="zh-CN" sz="1800" b="1">
                <a:solidFill>
                  <a:schemeClr val="tx1"/>
                </a:solidFill>
                <a:effectLst>
                  <a:outerShdw blurRad="38100" dist="19050" dir="2700000" algn="tl" rotWithShape="0">
                    <a:schemeClr val="dk1">
                      <a:alpha val="40000"/>
                    </a:schemeClr>
                  </a:outerShdw>
                </a:effectLst>
                <a:ea typeface="宋体" panose="02010600030101010101" pitchFamily="2" charset="-122"/>
                <a:sym typeface="+mn-ea"/>
              </a:rPr>
              <a:t>1-3</a:t>
            </a:r>
            <a:r>
              <a:rPr lang="zh-CN" altLang="en-US" sz="1800" b="1">
                <a:solidFill>
                  <a:schemeClr val="tx1"/>
                </a:solidFill>
                <a:effectLst>
                  <a:outerShdw blurRad="38100" dist="19050" dir="2700000" algn="tl" rotWithShape="0">
                    <a:schemeClr val="dk1">
                      <a:alpha val="40000"/>
                    </a:schemeClr>
                  </a:outerShdw>
                </a:effectLst>
                <a:ea typeface="宋体" panose="02010600030101010101" pitchFamily="2" charset="-122"/>
                <a:sym typeface="+mn-ea"/>
              </a:rPr>
              <a:t>档表述如下：</a:t>
            </a:r>
            <a:endParaRPr lang="zh-CN" altLang="en-US" sz="18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marL="0" indent="0">
              <a:buNone/>
            </a:pPr>
            <a:r>
              <a:rPr lang="en-US" altLang="zh-CN" sz="1800">
                <a:ea typeface="宋体" panose="02010600030101010101" pitchFamily="2" charset="-122"/>
                <a:sym typeface="+mn-ea"/>
              </a:rPr>
              <a:t>  1</a:t>
            </a:r>
            <a:r>
              <a:rPr lang="zh-CN" altLang="en-US" sz="1800">
                <a:ea typeface="宋体" panose="02010600030101010101" pitchFamily="2" charset="-122"/>
                <a:sym typeface="+mn-ea"/>
              </a:rPr>
              <a:t>档：同意答辩。学位论文达到硕士学位水平要求，按评审专家意见修改后参加本次答辩。</a:t>
            </a:r>
            <a:endParaRPr lang="zh-CN" altLang="en-US" sz="1800">
              <a:ea typeface="宋体" panose="02010600030101010101" pitchFamily="2" charset="-122"/>
              <a:sym typeface="+mn-ea"/>
            </a:endParaRPr>
          </a:p>
          <a:p>
            <a:pPr marL="0" indent="0">
              <a:buNone/>
            </a:pPr>
            <a:r>
              <a:rPr lang="en-US" altLang="zh-CN" sz="1800">
                <a:ea typeface="宋体" panose="02010600030101010101" pitchFamily="2" charset="-122"/>
                <a:sym typeface="+mn-ea"/>
              </a:rPr>
              <a:t>  2</a:t>
            </a:r>
            <a:r>
              <a:rPr lang="zh-CN" altLang="en-US" sz="1800">
                <a:ea typeface="宋体" panose="02010600030101010101" pitchFamily="2" charset="-122"/>
                <a:sym typeface="+mn-ea"/>
              </a:rPr>
              <a:t>档：修改后答辩。学位论文基本达到硕士学位水平要求，结合评审专家意见进行一定修改后参加本次答辩。</a:t>
            </a:r>
            <a:endParaRPr lang="zh-CN" altLang="en-US" sz="1800">
              <a:ea typeface="宋体" panose="02010600030101010101" pitchFamily="2" charset="-122"/>
              <a:sym typeface="+mn-ea"/>
            </a:endParaRPr>
          </a:p>
          <a:p>
            <a:pPr marL="0" indent="0">
              <a:buNone/>
            </a:pPr>
            <a:r>
              <a:rPr lang="en-US" altLang="zh-CN" sz="1800">
                <a:ea typeface="宋体" panose="02010600030101010101" pitchFamily="2" charset="-122"/>
                <a:sym typeface="+mn-ea"/>
              </a:rPr>
              <a:t>  3</a:t>
            </a:r>
            <a:r>
              <a:rPr lang="zh-CN" altLang="en-US" sz="1800">
                <a:ea typeface="宋体" panose="02010600030101010101" pitchFamily="2" charset="-122"/>
                <a:sym typeface="+mn-ea"/>
              </a:rPr>
              <a:t>档：不能参加答辩。论文未达到硕士学位水平，不能参加本次答辩。需对论文进行较大修改，三个月后重新送审。</a:t>
            </a:r>
            <a:endParaRPr lang="zh-CN" altLang="en-US" sz="1800">
              <a:ea typeface="宋体" panose="02010600030101010101" pitchFamily="2" charset="-122"/>
              <a:sym typeface="+mn-ea"/>
            </a:endParaRPr>
          </a:p>
          <a:p>
            <a:pPr marL="0" indent="0">
              <a:buNone/>
            </a:pPr>
            <a:endParaRPr lang="zh-CN" altLang="en-US" sz="1800">
              <a:ea typeface="宋体" panose="02010600030101010101" pitchFamily="2" charset="-122"/>
              <a:sym typeface="+mn-ea"/>
            </a:endParaRPr>
          </a:p>
          <a:p>
            <a:pPr>
              <a:buFont typeface="Wingdings" panose="05000000000000000000" charset="0"/>
              <a:buChar char="l"/>
            </a:pPr>
            <a:r>
              <a:rPr lang="zh-CN" altLang="en-US" sz="1800" b="1">
                <a:ea typeface="宋体" panose="02010600030101010101" pitchFamily="2" charset="-122"/>
                <a:sym typeface="+mn-ea"/>
              </a:rPr>
              <a:t>申请复议：有</a:t>
            </a:r>
            <a:r>
              <a:rPr lang="en-US" altLang="zh-CN" sz="1800" b="1">
                <a:ea typeface="宋体" panose="02010600030101010101" pitchFamily="2" charset="-122"/>
                <a:sym typeface="+mn-ea"/>
              </a:rPr>
              <a:t>1</a:t>
            </a:r>
            <a:r>
              <a:rPr lang="zh-CN" altLang="en-US" sz="1800" b="1">
                <a:ea typeface="宋体" panose="02010600030101010101" pitchFamily="2" charset="-122"/>
                <a:sym typeface="+mn-ea"/>
              </a:rPr>
              <a:t>个</a:t>
            </a:r>
            <a:r>
              <a:rPr lang="en-US" altLang="zh-CN" sz="1800" b="1">
                <a:ea typeface="宋体" panose="02010600030101010101" pitchFamily="2" charset="-122"/>
                <a:sym typeface="+mn-ea"/>
              </a:rPr>
              <a:t>3</a:t>
            </a:r>
            <a:r>
              <a:rPr lang="zh-CN" altLang="en-US" sz="1800" b="1">
                <a:ea typeface="宋体" panose="02010600030101010101" pitchFamily="2" charset="-122"/>
                <a:sym typeface="+mn-ea"/>
              </a:rPr>
              <a:t>档，</a:t>
            </a:r>
            <a:r>
              <a:rPr lang="en-US" altLang="zh-CN" sz="1800" b="1">
                <a:ea typeface="宋体" panose="02010600030101010101" pitchFamily="2" charset="-122"/>
                <a:sym typeface="+mn-ea"/>
              </a:rPr>
              <a:t>2</a:t>
            </a:r>
            <a:r>
              <a:rPr lang="zh-CN" altLang="en-US" sz="1800" b="1">
                <a:ea typeface="宋体" panose="02010600030101010101" pitchFamily="2" charset="-122"/>
                <a:sym typeface="+mn-ea"/>
              </a:rPr>
              <a:t>个</a:t>
            </a:r>
            <a:r>
              <a:rPr lang="en-US" altLang="zh-CN" sz="1800" b="1">
                <a:ea typeface="宋体" panose="02010600030101010101" pitchFamily="2" charset="-122"/>
                <a:sym typeface="+mn-ea"/>
              </a:rPr>
              <a:t>1</a:t>
            </a:r>
            <a:r>
              <a:rPr lang="zh-CN" altLang="en-US" sz="1800" b="1">
                <a:ea typeface="宋体" panose="02010600030101010101" pitchFamily="2" charset="-122"/>
                <a:sym typeface="+mn-ea"/>
              </a:rPr>
              <a:t>档 ，方能申请复议</a:t>
            </a:r>
            <a:endParaRPr lang="zh-CN" altLang="en-US" sz="1800" b="1">
              <a:ea typeface="宋体" panose="02010600030101010101" pitchFamily="2" charset="-122"/>
            </a:endParaRPr>
          </a:p>
          <a:p>
            <a:pPr marL="0" indent="0">
              <a:buNone/>
            </a:pPr>
            <a:endParaRPr lang="zh-CN" altLang="en-US" sz="1800">
              <a:ea typeface="宋体" panose="02010600030101010101" pitchFamily="2" charset="-122"/>
            </a:endParaRPr>
          </a:p>
          <a:p>
            <a:pPr marL="0" indent="0">
              <a:buNone/>
            </a:pPr>
            <a:endParaRPr lang="zh-CN" altLang="en-US" sz="1800">
              <a:ea typeface="宋体" panose="02010600030101010101" pitchFamily="2" charset="-122"/>
            </a:endParaRPr>
          </a:p>
          <a:p>
            <a:endParaRPr lang="zh-CN" altLang="en-US" sz="1800"/>
          </a:p>
        </p:txBody>
      </p:sp>
    </p:spTree>
  </p:cSld>
  <p:clrMapOvr>
    <a:masterClrMapping/>
  </p:clrMapOvr>
  <p:transition spd="med">
    <p:cover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685800" y="381000"/>
            <a:ext cx="6629400" cy="990600"/>
          </a:xfrm>
        </p:spPr>
        <p:txBody>
          <a:bodyPr/>
          <a:lstStyle/>
          <a:p>
            <a:pPr algn="l"/>
            <a:r>
              <a:rPr lang="en-US" altLang="zh-CN" sz="2400" b="1" dirty="0">
                <a:solidFill>
                  <a:schemeClr val="tx1"/>
                </a:solidFill>
                <a:ea typeface="黑体" panose="02010609060101010101" pitchFamily="49" charset="-122"/>
              </a:rPr>
              <a:t>3</a:t>
            </a:r>
            <a:r>
              <a:rPr lang="zh-CN" altLang="en-US" sz="2400" b="1" dirty="0">
                <a:solidFill>
                  <a:schemeClr val="tx1"/>
                </a:solidFill>
                <a:ea typeface="黑体" panose="02010609060101010101" pitchFamily="49" charset="-122"/>
              </a:rPr>
              <a:t>、注意事项</a:t>
            </a:r>
            <a:endParaRPr lang="zh-CN" altLang="en-US" sz="2400" b="1" dirty="0">
              <a:solidFill>
                <a:schemeClr val="tx1"/>
              </a:solidFill>
              <a:ea typeface="黑体" panose="02010609060101010101" pitchFamily="49" charset="-122"/>
            </a:endParaRPr>
          </a:p>
        </p:txBody>
      </p:sp>
      <p:sp>
        <p:nvSpPr>
          <p:cNvPr id="762883" name="Rectangle 3"/>
          <p:cNvSpPr>
            <a:spLocks noGrp="1" noChangeArrowheads="1"/>
          </p:cNvSpPr>
          <p:nvPr>
            <p:ph idx="1"/>
          </p:nvPr>
        </p:nvSpPr>
        <p:spPr>
          <a:xfrm>
            <a:off x="533400" y="1370965"/>
            <a:ext cx="7959090" cy="4802505"/>
          </a:xfrm>
        </p:spPr>
        <p:txBody>
          <a:bodyPr/>
          <a:lstStyle/>
          <a:p>
            <a:pPr>
              <a:lnSpc>
                <a:spcPct val="90000"/>
              </a:lnSpc>
            </a:pPr>
            <a:r>
              <a:rPr lang="zh-CN" altLang="en-US" sz="2400" dirty="0"/>
              <a:t>保证足够的评阅时间（博士论文约</a:t>
            </a:r>
            <a:r>
              <a:rPr lang="en-US" altLang="zh-CN" sz="2400" dirty="0"/>
              <a:t>40—50</a:t>
            </a:r>
            <a:r>
              <a:rPr lang="zh-CN" altLang="en-US" sz="2400" dirty="0">
                <a:ea typeface="宋体" panose="02010600030101010101" pitchFamily="2" charset="-122"/>
              </a:rPr>
              <a:t>天</a:t>
            </a:r>
            <a:r>
              <a:rPr lang="zh-CN" altLang="en-US" sz="2400" dirty="0"/>
              <a:t>、硕士论文约</a:t>
            </a:r>
            <a:r>
              <a:rPr lang="en-US" altLang="zh-CN" sz="2400" dirty="0"/>
              <a:t>30—35</a:t>
            </a:r>
            <a:r>
              <a:rPr lang="zh-CN" altLang="en-US" sz="2400" dirty="0">
                <a:ea typeface="宋体" panose="02010600030101010101" pitchFamily="2" charset="-122"/>
              </a:rPr>
              <a:t>天</a:t>
            </a:r>
            <a:r>
              <a:rPr lang="zh-CN" altLang="en-US" sz="2400" b="1" dirty="0">
                <a:solidFill>
                  <a:schemeClr val="tx1"/>
                </a:solidFill>
              </a:rPr>
              <a:t>）</a:t>
            </a:r>
            <a:endParaRPr lang="zh-CN" altLang="en-US" sz="2400" b="1" dirty="0">
              <a:solidFill>
                <a:schemeClr val="tx1"/>
              </a:solidFill>
            </a:endParaRPr>
          </a:p>
          <a:p>
            <a:pPr marL="0" indent="0">
              <a:lnSpc>
                <a:spcPct val="90000"/>
              </a:lnSpc>
              <a:buNone/>
            </a:pPr>
            <a:endParaRPr lang="zh-CN" altLang="en-US" sz="2400" b="1" dirty="0">
              <a:solidFill>
                <a:schemeClr val="tx1"/>
              </a:solidFill>
            </a:endParaRPr>
          </a:p>
          <a:p>
            <a:pPr>
              <a:lnSpc>
                <a:spcPct val="90000"/>
              </a:lnSpc>
            </a:pPr>
            <a:r>
              <a:rPr lang="zh-CN" altLang="en-US" sz="2400" b="1" dirty="0">
                <a:solidFill>
                  <a:schemeClr val="tx1"/>
                </a:solidFill>
              </a:rPr>
              <a:t>如超过此时间不提交送审论文，导致最终不能如期参加答辩，终止答辩申请</a:t>
            </a:r>
            <a:endParaRPr lang="zh-CN" altLang="en-US" sz="2400" b="1" dirty="0">
              <a:solidFill>
                <a:schemeClr val="tx1"/>
              </a:solidFill>
            </a:endParaRPr>
          </a:p>
          <a:p>
            <a:pPr>
              <a:lnSpc>
                <a:spcPct val="90000"/>
              </a:lnSpc>
            </a:pPr>
            <a:endParaRPr lang="zh-CN" altLang="en-US" sz="2400" b="1" dirty="0">
              <a:solidFill>
                <a:schemeClr val="tx1"/>
              </a:solidFill>
            </a:endParaRPr>
          </a:p>
          <a:p>
            <a:pPr>
              <a:lnSpc>
                <a:spcPct val="90000"/>
              </a:lnSpc>
            </a:pPr>
            <a:r>
              <a:rPr lang="zh-CN" altLang="en-US" sz="2400" b="1" dirty="0">
                <a:solidFill>
                  <a:schemeClr val="tx1"/>
                </a:solidFill>
              </a:rPr>
              <a:t>论文的研究方向不要写的太小众，系统自动匹配容易失败</a:t>
            </a:r>
            <a:endParaRPr lang="zh-CN" altLang="en-US" sz="2400" b="1" dirty="0">
              <a:solidFill>
                <a:schemeClr val="tx1"/>
              </a:solidFill>
            </a:endParaRPr>
          </a:p>
          <a:p>
            <a:pPr marL="0" indent="0">
              <a:lnSpc>
                <a:spcPct val="90000"/>
              </a:lnSpc>
              <a:buNone/>
            </a:pPr>
            <a:endParaRPr lang="zh-CN" altLang="en-US" sz="2400" b="1" dirty="0">
              <a:solidFill>
                <a:schemeClr val="tx1"/>
              </a:solidFill>
            </a:endParaRPr>
          </a:p>
          <a:p>
            <a:pPr>
              <a:lnSpc>
                <a:spcPct val="90000"/>
              </a:lnSpc>
            </a:pPr>
            <a:endParaRPr lang="zh-CN" altLang="en-US" dirty="0"/>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a:xfrm>
            <a:off x="685800" y="152400"/>
            <a:ext cx="6629400" cy="1219200"/>
          </a:xfrm>
        </p:spPr>
        <p:txBody>
          <a:bodyPr/>
          <a:lstStyle/>
          <a:p>
            <a:pPr algn="l"/>
            <a:r>
              <a:rPr lang="en-US" altLang="zh-CN" sz="2400" b="1" dirty="0"/>
              <a:t>4</a:t>
            </a:r>
            <a:r>
              <a:rPr lang="zh-CN" altLang="en-US" sz="2400" b="1" dirty="0"/>
              <a:t>、评阅结果</a:t>
            </a:r>
            <a:endParaRPr lang="zh-CN" altLang="en-US" sz="2400" b="1" dirty="0"/>
          </a:p>
        </p:txBody>
      </p:sp>
      <p:sp>
        <p:nvSpPr>
          <p:cNvPr id="763907" name="Rectangle 3"/>
          <p:cNvSpPr>
            <a:spLocks noGrp="1" noChangeArrowheads="1"/>
          </p:cNvSpPr>
          <p:nvPr>
            <p:ph idx="1"/>
          </p:nvPr>
        </p:nvSpPr>
        <p:spPr>
          <a:xfrm>
            <a:off x="609600" y="1752600"/>
            <a:ext cx="8229600" cy="4210050"/>
          </a:xfrm>
        </p:spPr>
        <p:txBody>
          <a:bodyPr/>
          <a:lstStyle/>
          <a:p>
            <a:endParaRPr lang="zh-CN" altLang="en-US" sz="2800" b="1" dirty="0">
              <a:solidFill>
                <a:srgbClr val="C00000"/>
              </a:solidFill>
            </a:endParaRPr>
          </a:p>
          <a:p>
            <a:r>
              <a:rPr lang="zh-CN" altLang="en-US" sz="2400" b="1" dirty="0">
                <a:solidFill>
                  <a:srgbClr val="C00000"/>
                </a:solidFill>
              </a:rPr>
              <a:t>不通过的评阅结果按规定</a:t>
            </a:r>
            <a:r>
              <a:rPr lang="zh-CN" altLang="en-US" sz="2400" b="1" dirty="0" smtClean="0">
                <a:solidFill>
                  <a:srgbClr val="C00000"/>
                </a:solidFill>
              </a:rPr>
              <a:t>处理</a:t>
            </a:r>
            <a:endParaRPr lang="zh-CN" altLang="en-US" sz="2400" b="1" dirty="0" smtClean="0">
              <a:solidFill>
                <a:srgbClr val="C00000"/>
              </a:solidFill>
            </a:endParaRPr>
          </a:p>
          <a:p>
            <a:endParaRPr lang="zh-CN" altLang="en-US" sz="2400" b="1" u="sng" dirty="0" smtClean="0">
              <a:solidFill>
                <a:srgbClr val="C00000"/>
              </a:solidFill>
            </a:endParaRPr>
          </a:p>
          <a:p>
            <a:endParaRPr lang="zh-CN" altLang="en-US" sz="2400" b="1" u="sng" dirty="0" smtClean="0">
              <a:solidFill>
                <a:srgbClr val="C00000"/>
              </a:solidFill>
            </a:endParaRPr>
          </a:p>
          <a:p>
            <a:r>
              <a:rPr lang="zh-CN" altLang="en-US" sz="2400" b="1" u="sng" dirty="0">
                <a:solidFill>
                  <a:srgbClr val="C00000"/>
                </a:solidFill>
              </a:rPr>
              <a:t>依据评阅结果，进一步修改论文，需填写《学位论文修改对照表》（答辩），并由导师签署是否同意的意见。</a:t>
            </a:r>
            <a:endParaRPr lang="zh-CN" altLang="en-US" sz="2400" b="1" u="sng" dirty="0">
              <a:solidFill>
                <a:srgbClr val="C00000"/>
              </a:solidFill>
            </a:endParaRPr>
          </a:p>
          <a:p>
            <a:pPr marL="0" indent="0">
              <a:buNone/>
            </a:pPr>
            <a:r>
              <a:rPr lang="zh-CN" altLang="en-US" sz="2400" b="1" u="sng" dirty="0">
                <a:solidFill>
                  <a:srgbClr val="C00000"/>
                </a:solidFill>
              </a:rPr>
              <a:t>         </a:t>
            </a:r>
            <a:endParaRPr lang="zh-CN" altLang="en-US" sz="2400" b="1" u="sng" dirty="0">
              <a:solidFill>
                <a:srgbClr val="C00000"/>
              </a:solidFill>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0380" y="152400"/>
            <a:ext cx="8066405" cy="760730"/>
          </a:xfrm>
        </p:spPr>
        <p:txBody>
          <a:bodyPr/>
          <a:p>
            <a:r>
              <a:rPr lang="zh-CN" altLang="en-US" sz="2800" b="1">
                <a:latin typeface="微软雅黑" panose="020B0503020204020204" charset="-122"/>
                <a:ea typeface="微软雅黑" panose="020B0503020204020204" charset="-122"/>
              </a:rPr>
              <a:t>六、答辩前备案</a:t>
            </a:r>
            <a:endParaRPr lang="zh-CN" altLang="en-US" sz="28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19200"/>
            <a:ext cx="7696200" cy="5863590"/>
          </a:xfrm>
        </p:spPr>
        <p:txBody>
          <a:bodyPr/>
          <a:p>
            <a:r>
              <a:rPr lang="en-US" altLang="zh-CN" sz="2400"/>
              <a:t>1.</a:t>
            </a:r>
            <a:r>
              <a:rPr lang="zh-CN" altLang="en-US" sz="2400">
                <a:ea typeface="宋体" panose="02010600030101010101" pitchFamily="2" charset="-122"/>
              </a:rPr>
              <a:t>硕士：取得评阅书后，答辩前三天内至研究生科备案，系统录入答辩委员组成</a:t>
            </a:r>
            <a:endParaRPr lang="zh-CN" altLang="en-US" sz="2400">
              <a:ea typeface="宋体" panose="02010600030101010101" pitchFamily="2" charset="-122"/>
            </a:endParaRPr>
          </a:p>
          <a:p>
            <a:endParaRPr lang="en-US" altLang="zh-CN" sz="2400">
              <a:ea typeface="宋体" panose="02010600030101010101" pitchFamily="2" charset="-122"/>
            </a:endParaRPr>
          </a:p>
          <a:p>
            <a:r>
              <a:rPr lang="en-US" altLang="zh-CN" sz="2400">
                <a:ea typeface="宋体" panose="02010600030101010101" pitchFamily="2" charset="-122"/>
              </a:rPr>
              <a:t>2.</a:t>
            </a:r>
            <a:r>
              <a:rPr lang="zh-CN" altLang="en-US" sz="2400">
                <a:ea typeface="宋体" panose="02010600030101010101" pitchFamily="2" charset="-122"/>
              </a:rPr>
              <a:t>博士：取得评阅书后，答辩一周前，系统录入答辩委员组成，先至研究生科审核，再去我院院办盖章，最后前往南校园研究生院学位办办理审批</a:t>
            </a:r>
            <a:r>
              <a:rPr lang="zh-CN" altLang="en-US" sz="2400" b="1" dirty="0">
                <a:solidFill>
                  <a:schemeClr val="accent2"/>
                </a:solidFill>
                <a:sym typeface="+mn-ea"/>
              </a:rPr>
              <a:t>     </a:t>
            </a:r>
            <a:endParaRPr lang="zh-CN" altLang="en-US" sz="2400" b="1" dirty="0">
              <a:solidFill>
                <a:schemeClr val="accent2"/>
              </a:solidFill>
              <a:sym typeface="+mn-ea"/>
            </a:endParaRPr>
          </a:p>
          <a:p>
            <a:endParaRPr lang="zh-CN" altLang="en-US" sz="2400" b="1" u="sng" dirty="0">
              <a:solidFill>
                <a:schemeClr val="accent2"/>
              </a:solidFill>
              <a:sym typeface="+mn-ea"/>
            </a:endParaRPr>
          </a:p>
          <a:p>
            <a:endParaRPr lang="zh-CN" altLang="en-US" sz="2400" b="1" u="sng" dirty="0">
              <a:solidFill>
                <a:schemeClr val="accent2"/>
              </a:solidFill>
              <a:sym typeface="+mn-ea"/>
            </a:endParaRPr>
          </a:p>
          <a:p>
            <a:r>
              <a:rPr lang="zh-CN" altLang="en-US" sz="2400" b="1" u="sng" dirty="0">
                <a:solidFill>
                  <a:schemeClr val="accent2"/>
                </a:solidFill>
                <a:sym typeface="+mn-ea"/>
              </a:rPr>
              <a:t>未经答辩前备案，不得正式答辩</a:t>
            </a:r>
            <a:endParaRPr lang="zh-CN" altLang="en-US" sz="2400" b="1" u="sng" dirty="0">
              <a:solidFill>
                <a:schemeClr val="accent2"/>
              </a:solidFill>
              <a:sym typeface="+mn-ea"/>
            </a:endParaRPr>
          </a:p>
          <a:p>
            <a:pPr marL="0" indent="0">
              <a:buNone/>
            </a:pPr>
            <a:r>
              <a:rPr lang="zh-CN" altLang="en-US" sz="2800" b="1" u="sng" dirty="0">
                <a:solidFill>
                  <a:schemeClr val="accent2"/>
                </a:solidFill>
                <a:sym typeface="+mn-ea"/>
              </a:rPr>
              <a:t>   </a:t>
            </a:r>
            <a:endParaRPr lang="zh-CN" altLang="en-US" sz="2800" b="1" u="sng" dirty="0">
              <a:solidFill>
                <a:schemeClr val="accent2"/>
              </a:solidFill>
              <a:sym typeface="+mn-ea"/>
            </a:endParaRPr>
          </a:p>
          <a:p>
            <a:pPr marL="0" indent="0">
              <a:buNone/>
            </a:pPr>
            <a:r>
              <a:rPr lang="zh-CN" altLang="en-US" sz="2800">
                <a:ea typeface="宋体" panose="02010600030101010101" pitchFamily="2" charset="-122"/>
              </a:rPr>
              <a:t>  </a:t>
            </a:r>
            <a:endParaRPr lang="en-US" altLang="zh-CN" sz="2800">
              <a:ea typeface="宋体" panose="02010600030101010101" pitchFamily="2" charset="-122"/>
            </a:endParaRPr>
          </a:p>
        </p:txBody>
      </p:sp>
    </p:spTree>
  </p:cSld>
  <p:clrMapOvr>
    <a:masterClrMapping/>
  </p:clrMapOvr>
  <p:transition spd="med">
    <p:cover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46200" y="493395"/>
            <a:ext cx="6096000" cy="914400"/>
          </a:xfrm>
        </p:spPr>
        <p:txBody>
          <a:bodyPr/>
          <a:lstStyle/>
          <a:p>
            <a:r>
              <a:rPr lang="zh-CN" altLang="en-US" sz="2800" b="1" dirty="0">
                <a:solidFill>
                  <a:schemeClr val="accent2"/>
                </a:solidFill>
                <a:latin typeface="微软雅黑" panose="020B0503020204020204" charset="-122"/>
                <a:ea typeface="微软雅黑" panose="020B0503020204020204" charset="-122"/>
              </a:rPr>
              <a:t>七、举行论文答辩</a:t>
            </a:r>
            <a:r>
              <a:rPr lang="zh-CN" altLang="en-US" sz="2800" b="1" dirty="0" smtClean="0">
                <a:solidFill>
                  <a:schemeClr val="accent2"/>
                </a:solidFill>
                <a:latin typeface="微软雅黑" panose="020B0503020204020204" charset="-122"/>
                <a:ea typeface="微软雅黑" panose="020B0503020204020204" charset="-122"/>
              </a:rPr>
              <a:t>会</a:t>
            </a:r>
            <a:br>
              <a:rPr lang="zh-CN" altLang="en-US" sz="3600" dirty="0" smtClean="0">
                <a:solidFill>
                  <a:schemeClr val="accent2"/>
                </a:solidFill>
                <a:ea typeface="黑体" panose="02010609060101010101" pitchFamily="49" charset="-122"/>
              </a:rPr>
            </a:br>
            <a:endParaRPr lang="zh-CN" altLang="en-US" sz="3600" dirty="0">
              <a:solidFill>
                <a:schemeClr val="accent2"/>
              </a:solidFill>
              <a:ea typeface="黑体" panose="02010609060101010101" pitchFamily="49" charset="-122"/>
            </a:endParaRPr>
          </a:p>
        </p:txBody>
      </p:sp>
      <p:sp>
        <p:nvSpPr>
          <p:cNvPr id="764931" name="Rectangle 3"/>
          <p:cNvSpPr>
            <a:spLocks noGrp="1" noChangeArrowheads="1"/>
          </p:cNvSpPr>
          <p:nvPr>
            <p:ph idx="1"/>
          </p:nvPr>
        </p:nvSpPr>
        <p:spPr>
          <a:xfrm>
            <a:off x="656590" y="898525"/>
            <a:ext cx="7830185" cy="4781550"/>
          </a:xfrm>
        </p:spPr>
        <p:txBody>
          <a:bodyPr/>
          <a:lstStyle/>
          <a:p>
            <a:pPr>
              <a:lnSpc>
                <a:spcPct val="80000"/>
              </a:lnSpc>
            </a:pPr>
            <a:r>
              <a:rPr lang="zh-CN" altLang="en-US" sz="2000" b="1" dirty="0">
                <a:solidFill>
                  <a:srgbClr val="FF0000"/>
                </a:solidFill>
              </a:rPr>
              <a:t>答辩会应全程录音、录像。</a:t>
            </a:r>
            <a:endParaRPr lang="zh-CN" altLang="en-US" sz="2000" b="1" dirty="0">
              <a:solidFill>
                <a:srgbClr val="FF0000"/>
              </a:solidFill>
            </a:endParaRPr>
          </a:p>
          <a:p>
            <a:pPr>
              <a:lnSpc>
                <a:spcPct val="80000"/>
              </a:lnSpc>
            </a:pPr>
            <a:r>
              <a:rPr lang="zh-CN" altLang="en-US" sz="2000" dirty="0"/>
              <a:t>答辩委员专业领域要求：本学科和相关学科专家</a:t>
            </a:r>
            <a:endParaRPr lang="zh-CN" altLang="en-US" sz="2000" dirty="0"/>
          </a:p>
          <a:p>
            <a:pPr>
              <a:lnSpc>
                <a:spcPct val="80000"/>
              </a:lnSpc>
            </a:pPr>
            <a:r>
              <a:rPr lang="zh-CN" altLang="en-US" sz="2000" dirty="0">
                <a:solidFill>
                  <a:srgbClr val="FF0000"/>
                </a:solidFill>
              </a:rPr>
              <a:t>答辩主席要求（学校建议）：在岗专家</a:t>
            </a:r>
            <a:endParaRPr lang="zh-CN" altLang="en-US" sz="2000" dirty="0">
              <a:solidFill>
                <a:srgbClr val="FF0000"/>
              </a:solidFill>
            </a:endParaRPr>
          </a:p>
          <a:p>
            <a:pPr>
              <a:lnSpc>
                <a:spcPct val="80000"/>
              </a:lnSpc>
            </a:pPr>
            <a:endParaRPr lang="zh-CN" altLang="en-US" sz="2000" dirty="0"/>
          </a:p>
          <a:p>
            <a:pPr>
              <a:lnSpc>
                <a:spcPct val="80000"/>
              </a:lnSpc>
            </a:pPr>
            <a:r>
              <a:rPr lang="zh-CN" altLang="en-US" sz="2000" dirty="0"/>
              <a:t>硕士</a:t>
            </a:r>
            <a:r>
              <a:rPr lang="en-US" altLang="zh-CN" sz="2000" dirty="0">
                <a:solidFill>
                  <a:srgbClr val="C00000"/>
                </a:solidFill>
              </a:rPr>
              <a:t>3-5</a:t>
            </a:r>
            <a:r>
              <a:rPr lang="zh-CN" altLang="en-US" sz="2000" dirty="0" smtClean="0"/>
              <a:t>人（含主席），</a:t>
            </a:r>
            <a:r>
              <a:rPr lang="zh-CN" altLang="en-US" sz="2000" dirty="0"/>
              <a:t>其中</a:t>
            </a:r>
            <a:r>
              <a:rPr lang="zh-CN" altLang="en-US" sz="2000" b="1" dirty="0">
                <a:solidFill>
                  <a:srgbClr val="C00000"/>
                </a:solidFill>
              </a:rPr>
              <a:t>外单位</a:t>
            </a:r>
            <a:r>
              <a:rPr lang="en-US" altLang="zh-CN" sz="2000" b="1" dirty="0">
                <a:solidFill>
                  <a:srgbClr val="C00000"/>
                </a:solidFill>
              </a:rPr>
              <a:t>1-2</a:t>
            </a:r>
            <a:r>
              <a:rPr lang="zh-CN" altLang="en-US" sz="2000" b="1" dirty="0">
                <a:solidFill>
                  <a:srgbClr val="C00000"/>
                </a:solidFill>
              </a:rPr>
              <a:t>人，</a:t>
            </a:r>
            <a:r>
              <a:rPr lang="zh-CN" altLang="en-US" sz="2000" dirty="0"/>
              <a:t>主席是硕导或博导</a:t>
            </a:r>
            <a:r>
              <a:rPr lang="zh-CN" altLang="en-US" sz="2000" dirty="0" smtClean="0"/>
              <a:t>，答辩委员副高及以上职称，研</a:t>
            </a:r>
            <a:r>
              <a:rPr lang="zh-CN" altLang="en-US" sz="2000" dirty="0"/>
              <a:t>究生科批准</a:t>
            </a:r>
            <a:endParaRPr lang="zh-CN" altLang="en-US" sz="2000" dirty="0"/>
          </a:p>
          <a:p>
            <a:pPr>
              <a:lnSpc>
                <a:spcPct val="80000"/>
              </a:lnSpc>
            </a:pPr>
            <a:r>
              <a:rPr lang="zh-CN" altLang="en-US" sz="2000" dirty="0"/>
              <a:t>同等学力硕士</a:t>
            </a:r>
            <a:r>
              <a:rPr lang="en-US" altLang="zh-CN" sz="2000" dirty="0">
                <a:solidFill>
                  <a:srgbClr val="C00000"/>
                </a:solidFill>
              </a:rPr>
              <a:t>5</a:t>
            </a:r>
            <a:r>
              <a:rPr lang="zh-CN" altLang="en-US" sz="2000" dirty="0" smtClean="0"/>
              <a:t>人（含主席）</a:t>
            </a:r>
            <a:r>
              <a:rPr lang="zh-CN" altLang="en-US" sz="2000" dirty="0" smtClean="0">
                <a:solidFill>
                  <a:schemeClr val="tx1"/>
                </a:solidFill>
              </a:rPr>
              <a:t>，</a:t>
            </a:r>
            <a:r>
              <a:rPr lang="zh-CN" altLang="en-US" sz="2000" dirty="0">
                <a:solidFill>
                  <a:schemeClr val="tx1"/>
                </a:solidFill>
              </a:rPr>
              <a:t>其中</a:t>
            </a:r>
            <a:r>
              <a:rPr lang="zh-CN" altLang="en-US" sz="2000" b="1" dirty="0">
                <a:solidFill>
                  <a:srgbClr val="C00000"/>
                </a:solidFill>
              </a:rPr>
              <a:t>外校</a:t>
            </a:r>
            <a:r>
              <a:rPr lang="en-US" altLang="zh-CN" sz="2000" b="1" dirty="0">
                <a:solidFill>
                  <a:srgbClr val="C00000"/>
                </a:solidFill>
              </a:rPr>
              <a:t>1-2</a:t>
            </a:r>
            <a:r>
              <a:rPr lang="zh-CN" altLang="en-US" sz="2000" b="1" dirty="0">
                <a:solidFill>
                  <a:srgbClr val="C00000"/>
                </a:solidFill>
              </a:rPr>
              <a:t>人（含第三单位</a:t>
            </a:r>
            <a:r>
              <a:rPr lang="en-US" altLang="zh-CN" sz="2000" b="1" dirty="0">
                <a:solidFill>
                  <a:srgbClr val="C00000"/>
                </a:solidFill>
              </a:rPr>
              <a:t>1</a:t>
            </a:r>
            <a:r>
              <a:rPr lang="zh-CN" altLang="en-US" sz="2000" b="1" dirty="0">
                <a:solidFill>
                  <a:srgbClr val="C00000"/>
                </a:solidFill>
              </a:rPr>
              <a:t>人），</a:t>
            </a:r>
            <a:r>
              <a:rPr lang="zh-CN" altLang="en-US" sz="2000" dirty="0"/>
              <a:t>主席是临床医学硕导或博导，</a:t>
            </a:r>
            <a:r>
              <a:rPr lang="zh-CN" altLang="en-US" sz="2000" dirty="0" smtClean="0">
                <a:sym typeface="+mn-ea"/>
              </a:rPr>
              <a:t>答辩委员临床医学副高及以上职称，</a:t>
            </a:r>
            <a:r>
              <a:rPr lang="zh-CN" altLang="en-US" sz="2000" dirty="0"/>
              <a:t>学位办审批</a:t>
            </a:r>
            <a:endParaRPr lang="zh-CN" altLang="en-US" sz="2000" dirty="0"/>
          </a:p>
          <a:p>
            <a:pPr>
              <a:lnSpc>
                <a:spcPct val="80000"/>
              </a:lnSpc>
            </a:pPr>
            <a:endParaRPr lang="zh-CN" altLang="en-US" sz="2000" dirty="0"/>
          </a:p>
          <a:p>
            <a:pPr>
              <a:lnSpc>
                <a:spcPct val="80000"/>
              </a:lnSpc>
            </a:pPr>
            <a:r>
              <a:rPr lang="zh-CN" altLang="en-US" sz="2000" dirty="0"/>
              <a:t>博士</a:t>
            </a:r>
            <a:r>
              <a:rPr lang="en-US" altLang="zh-CN" sz="2000" dirty="0">
                <a:solidFill>
                  <a:srgbClr val="C00000"/>
                </a:solidFill>
              </a:rPr>
              <a:t>5-7</a:t>
            </a:r>
            <a:r>
              <a:rPr lang="zh-CN" altLang="en-US" sz="2000" dirty="0" smtClean="0"/>
              <a:t>人（含主席），</a:t>
            </a:r>
            <a:r>
              <a:rPr lang="zh-CN" altLang="en-US" sz="2000" dirty="0"/>
              <a:t>其中</a:t>
            </a:r>
            <a:r>
              <a:rPr lang="zh-CN" altLang="en-US" sz="2000" b="1" dirty="0">
                <a:solidFill>
                  <a:srgbClr val="C00000"/>
                </a:solidFill>
              </a:rPr>
              <a:t>外校</a:t>
            </a:r>
            <a:r>
              <a:rPr lang="en-US" altLang="zh-CN" sz="2000" b="1" dirty="0">
                <a:solidFill>
                  <a:srgbClr val="C00000"/>
                </a:solidFill>
              </a:rPr>
              <a:t>2-3</a:t>
            </a:r>
            <a:r>
              <a:rPr lang="zh-CN" altLang="en-US" sz="2000" b="1" dirty="0" smtClean="0">
                <a:solidFill>
                  <a:srgbClr val="C00000"/>
                </a:solidFill>
              </a:rPr>
              <a:t>人（注意外校专家要求），</a:t>
            </a:r>
            <a:r>
              <a:rPr lang="zh-CN" altLang="en-US" sz="2000" dirty="0"/>
              <a:t>主席是博导</a:t>
            </a:r>
            <a:r>
              <a:rPr lang="zh-CN" altLang="en-US" sz="2000" dirty="0" smtClean="0"/>
              <a:t>，答辩委员正高或博导，</a:t>
            </a:r>
            <a:r>
              <a:rPr lang="zh-CN" altLang="en-US" sz="2000" b="1" dirty="0" smtClean="0">
                <a:solidFill>
                  <a:srgbClr val="C00000"/>
                </a:solidFill>
              </a:rPr>
              <a:t>学</a:t>
            </a:r>
            <a:r>
              <a:rPr lang="zh-CN" altLang="en-US" sz="2000" b="1" dirty="0">
                <a:solidFill>
                  <a:srgbClr val="C00000"/>
                </a:solidFill>
              </a:rPr>
              <a:t>位办审批（不能临时更换</a:t>
            </a:r>
            <a:r>
              <a:rPr lang="zh-CN" altLang="en-US" sz="2000" b="1" dirty="0" smtClean="0">
                <a:solidFill>
                  <a:srgbClr val="C00000"/>
                </a:solidFill>
              </a:rPr>
              <a:t>）</a:t>
            </a:r>
            <a:endParaRPr lang="zh-CN" altLang="en-US" sz="2000" b="1" dirty="0" smtClean="0">
              <a:solidFill>
                <a:srgbClr val="C00000"/>
              </a:solidFill>
            </a:endParaRPr>
          </a:p>
          <a:p>
            <a:pPr marL="0" indent="0">
              <a:lnSpc>
                <a:spcPct val="80000"/>
              </a:lnSpc>
              <a:buNone/>
            </a:pPr>
            <a:r>
              <a:rPr lang="zh-CN" altLang="en-US" sz="2000" b="1" dirty="0" smtClean="0">
                <a:solidFill>
                  <a:srgbClr val="C00000"/>
                </a:solidFill>
              </a:rPr>
              <a:t>   </a:t>
            </a:r>
            <a:r>
              <a:rPr lang="zh-CN" altLang="en-US" sz="2000" b="1" dirty="0">
                <a:solidFill>
                  <a:schemeClr val="tx1"/>
                </a:solidFill>
              </a:rPr>
              <a:t>同等学力博士</a:t>
            </a:r>
            <a:r>
              <a:rPr lang="en-US" altLang="zh-CN" sz="2000" b="1" dirty="0">
                <a:solidFill>
                  <a:schemeClr val="tx2"/>
                </a:solidFill>
              </a:rPr>
              <a:t>7</a:t>
            </a:r>
            <a:r>
              <a:rPr lang="zh-CN" altLang="en-US" sz="2000" b="1" dirty="0">
                <a:solidFill>
                  <a:schemeClr val="tx1"/>
                </a:solidFill>
                <a:ea typeface="宋体" panose="02010600030101010101" pitchFamily="2" charset="-122"/>
              </a:rPr>
              <a:t>人（含主席），其他同普通博士。</a:t>
            </a:r>
            <a:endParaRPr lang="zh-CN" altLang="en-US" sz="2000" b="1" dirty="0">
              <a:solidFill>
                <a:schemeClr val="tx1"/>
              </a:solidFill>
            </a:endParaRPr>
          </a:p>
          <a:p>
            <a:pPr>
              <a:lnSpc>
                <a:spcPct val="80000"/>
              </a:lnSpc>
            </a:pPr>
            <a:endParaRPr lang="zh-CN" altLang="en-US" sz="2000" b="1" dirty="0">
              <a:solidFill>
                <a:srgbClr val="C00000"/>
              </a:solidFill>
            </a:endParaRPr>
          </a:p>
          <a:p>
            <a:pPr>
              <a:lnSpc>
                <a:spcPct val="80000"/>
              </a:lnSpc>
            </a:pPr>
            <a:r>
              <a:rPr lang="zh-CN" altLang="en-US" sz="2000" b="1" dirty="0">
                <a:solidFill>
                  <a:srgbClr val="C00000"/>
                </a:solidFill>
              </a:rPr>
              <a:t>人数是法定范围，无单双数区别，意外情况换人是需要重新审批</a:t>
            </a:r>
            <a:endParaRPr lang="zh-CN" altLang="en-US" sz="2000" b="1" dirty="0">
              <a:solidFill>
                <a:srgbClr val="C00000"/>
              </a:solidFill>
            </a:endParaRPr>
          </a:p>
          <a:p>
            <a:pPr>
              <a:lnSpc>
                <a:spcPct val="80000"/>
              </a:lnSpc>
            </a:pPr>
            <a:endParaRPr lang="zh-CN" altLang="en-US" sz="2000" b="1" dirty="0">
              <a:solidFill>
                <a:srgbClr val="C00000"/>
              </a:solidFill>
            </a:endParaRPr>
          </a:p>
          <a:p>
            <a:pPr>
              <a:lnSpc>
                <a:spcPct val="80000"/>
              </a:lnSpc>
            </a:pPr>
            <a:r>
              <a:rPr lang="en-US" altLang="zh-CN" sz="2000" b="1" dirty="0">
                <a:solidFill>
                  <a:srgbClr val="C00000"/>
                </a:solidFill>
              </a:rPr>
              <a:t>        </a:t>
            </a:r>
            <a:r>
              <a:rPr lang="zh-CN" altLang="en-US" sz="2000" b="1" dirty="0">
                <a:solidFill>
                  <a:srgbClr val="C00000"/>
                </a:solidFill>
              </a:rPr>
              <a:t>外单位：三院以外的单位；外校：中山大学以外的单位</a:t>
            </a:r>
            <a:endParaRPr lang="zh-CN" altLang="en-US" sz="2000" b="1" dirty="0">
              <a:solidFill>
                <a:srgbClr val="C00000"/>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79095"/>
            <a:ext cx="7254240" cy="297815"/>
          </a:xfrm>
        </p:spPr>
        <p:txBody>
          <a:bodyPr/>
          <a:lstStyle/>
          <a:p>
            <a:endParaRPr lang="zh-CN" altLang="en-US" dirty="0"/>
          </a:p>
        </p:txBody>
      </p:sp>
      <p:sp>
        <p:nvSpPr>
          <p:cNvPr id="3" name="内容占位符 2"/>
          <p:cNvSpPr>
            <a:spLocks noGrp="1"/>
          </p:cNvSpPr>
          <p:nvPr>
            <p:ph idx="1"/>
          </p:nvPr>
        </p:nvSpPr>
        <p:spPr>
          <a:xfrm>
            <a:off x="685800" y="450850"/>
            <a:ext cx="7696200" cy="5375910"/>
          </a:xfrm>
        </p:spPr>
        <p:txBody>
          <a:bodyPr/>
          <a:lstStyle/>
          <a:p>
            <a:pPr>
              <a:buNone/>
            </a:pPr>
            <a:r>
              <a:rPr lang="zh-CN" altLang="en-US" sz="2800" b="1" dirty="0" smtClean="0">
                <a:latin typeface="微软雅黑" panose="020B0503020204020204" charset="-122"/>
                <a:ea typeface="微软雅黑" panose="020B0503020204020204" charset="-122"/>
                <a:cs typeface="微软雅黑" panose="020B0503020204020204" charset="-122"/>
              </a:rPr>
              <a:t>一、申请毕业</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en-US" sz="2800" b="1" dirty="0" smtClean="0">
                <a:latin typeface="微软雅黑" panose="020B0503020204020204" charset="-122"/>
                <a:ea typeface="微软雅黑" panose="020B0503020204020204" charset="-122"/>
                <a:cs typeface="微软雅黑" panose="020B0503020204020204" charset="-122"/>
              </a:rPr>
              <a:t>要求：</a:t>
            </a:r>
            <a:endParaRPr lang="en-US" altLang="zh-CN" sz="2800" b="1" dirty="0" smtClean="0">
              <a:latin typeface="微软雅黑" panose="020B0503020204020204" charset="-122"/>
              <a:ea typeface="微软雅黑" panose="020B0503020204020204" charset="-122"/>
              <a:cs typeface="微软雅黑" panose="020B0503020204020204" charset="-122"/>
            </a:endParaRPr>
          </a:p>
          <a:p>
            <a:pPr>
              <a:buNone/>
            </a:pPr>
            <a:r>
              <a:rPr lang="en-US" altLang="zh-CN" sz="2400" dirty="0" smtClean="0"/>
              <a:t>1</a:t>
            </a:r>
            <a:r>
              <a:rPr lang="zh-CN" altLang="en-US" sz="2400" dirty="0" smtClean="0"/>
              <a:t>、</a:t>
            </a:r>
            <a:r>
              <a:rPr lang="zh-CN" altLang="en-US" sz="2400" dirty="0" smtClean="0">
                <a:sym typeface="+mn-ea"/>
              </a:rPr>
              <a:t>思想品德合格、</a:t>
            </a:r>
            <a:r>
              <a:rPr lang="zh-CN" altLang="en-US" sz="2400" dirty="0" smtClean="0"/>
              <a:t>所有课程成绩合格、修满学分</a:t>
            </a:r>
            <a:endParaRPr lang="en-US" altLang="zh-CN" sz="2400" dirty="0" smtClean="0"/>
          </a:p>
          <a:p>
            <a:pPr>
              <a:buNone/>
            </a:pPr>
            <a:r>
              <a:rPr lang="en-US" altLang="zh-CN" sz="2400" dirty="0" smtClean="0"/>
              <a:t>2</a:t>
            </a:r>
            <a:r>
              <a:rPr lang="zh-CN" altLang="en-US" sz="2400" dirty="0" smtClean="0"/>
              <a:t>、</a:t>
            </a:r>
            <a:r>
              <a:rPr lang="zh-CN" altLang="en-US" sz="2400" dirty="0" smtClean="0">
                <a:sym typeface="+mn-ea"/>
              </a:rPr>
              <a:t>临床型硕士获得《医师资格证书》，且完成住院医师规范化培训各培训环节</a:t>
            </a:r>
            <a:endParaRPr lang="zh-CN" altLang="en-US" sz="2400" dirty="0" smtClean="0">
              <a:sym typeface="+mn-ea"/>
            </a:endParaRPr>
          </a:p>
          <a:p>
            <a:pPr>
              <a:buNone/>
            </a:pPr>
            <a:r>
              <a:rPr lang="en-US" altLang="zh-CN" sz="2400" dirty="0" smtClean="0"/>
              <a:t>3</a:t>
            </a:r>
            <a:r>
              <a:rPr lang="zh-CN" altLang="en-US" sz="2400" dirty="0" smtClean="0"/>
              <a:t>、</a:t>
            </a:r>
            <a:r>
              <a:rPr lang="zh-CN" altLang="en-US" sz="2400" dirty="0" smtClean="0">
                <a:sym typeface="+mn-ea"/>
              </a:rPr>
              <a:t>完成毕业论文、通过论文送审、通过毕业答辩</a:t>
            </a:r>
            <a:endParaRPr lang="en-US" altLang="zh-CN" sz="2400" dirty="0" smtClean="0"/>
          </a:p>
          <a:p>
            <a:pPr>
              <a:buNone/>
            </a:pPr>
            <a:r>
              <a:rPr lang="zh-CN" altLang="en-US" sz="2400" dirty="0" smtClean="0"/>
              <a:t>  达到一般可取得毕业证</a:t>
            </a:r>
            <a:endParaRPr lang="en-US" altLang="zh-CN" sz="2400" dirty="0" smtClean="0"/>
          </a:p>
          <a:p>
            <a:pPr>
              <a:buNone/>
            </a:pPr>
            <a:endParaRPr lang="zh-CN" altLang="en-US" sz="2800" b="1" dirty="0" smtClean="0"/>
          </a:p>
          <a:p>
            <a:pPr>
              <a:buNone/>
            </a:pPr>
            <a:r>
              <a:rPr lang="zh-CN" altLang="en-US" sz="2800" b="1" dirty="0" smtClean="0">
                <a:latin typeface="微软雅黑" panose="020B0503020204020204" charset="-122"/>
                <a:ea typeface="微软雅黑" panose="020B0503020204020204" charset="-122"/>
                <a:cs typeface="微软雅黑" panose="020B0503020204020204" charset="-122"/>
              </a:rPr>
              <a:t>二、申请学位</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en-US" sz="2800" b="1" dirty="0" smtClean="0">
                <a:latin typeface="微软雅黑" panose="020B0503020204020204" charset="-122"/>
                <a:ea typeface="微软雅黑" panose="020B0503020204020204" charset="-122"/>
                <a:cs typeface="微软雅黑" panose="020B0503020204020204" charset="-122"/>
              </a:rPr>
              <a:t>要求：</a:t>
            </a:r>
            <a:endParaRPr lang="en-US" altLang="zh-CN" sz="2800" b="1" dirty="0" smtClean="0">
              <a:latin typeface="微软雅黑" panose="020B0503020204020204" charset="-122"/>
              <a:ea typeface="微软雅黑" panose="020B0503020204020204" charset="-122"/>
              <a:cs typeface="微软雅黑" panose="020B0503020204020204" charset="-122"/>
            </a:endParaRPr>
          </a:p>
          <a:p>
            <a:pPr>
              <a:buNone/>
            </a:pPr>
            <a:r>
              <a:rPr lang="en-US" altLang="zh-CN" sz="2400" dirty="0" smtClean="0"/>
              <a:t>1</a:t>
            </a:r>
            <a:r>
              <a:rPr lang="zh-CN" altLang="en-US" sz="2400" dirty="0" smtClean="0"/>
              <a:t>、科研型硕士、科博、专博：发表符合条件的学术成果（学术成果应该为学位论文的重要组成部分）</a:t>
            </a:r>
            <a:endParaRPr lang="en-US" altLang="zh-CN" sz="2400" dirty="0" smtClean="0"/>
          </a:p>
          <a:p>
            <a:pPr>
              <a:buNone/>
            </a:pPr>
            <a:r>
              <a:rPr lang="en-US" altLang="zh-CN" sz="2400" dirty="0" smtClean="0"/>
              <a:t>2</a:t>
            </a:r>
            <a:r>
              <a:rPr lang="zh-CN" altLang="en-US" sz="2400" dirty="0" smtClean="0"/>
              <a:t>、临床型硕士：通过规培考试，取得《住院医师规范化培训合格证书》</a:t>
            </a:r>
            <a:endParaRPr lang="zh-CN" altLang="en-US" sz="2400" dirty="0" smtClean="0"/>
          </a:p>
          <a:p>
            <a:pPr>
              <a:buNone/>
            </a:pPr>
            <a:r>
              <a:rPr lang="en-US" altLang="zh-CN" sz="2400" dirty="0" smtClean="0"/>
              <a:t>      </a:t>
            </a:r>
            <a:r>
              <a:rPr lang="zh-CN" altLang="en-US" sz="2400" dirty="0" smtClean="0"/>
              <a:t>名词解释：学位论文</a:t>
            </a:r>
            <a:r>
              <a:rPr lang="en-US" altLang="zh-CN" sz="2400" dirty="0" smtClean="0"/>
              <a:t>=</a:t>
            </a:r>
            <a:r>
              <a:rPr lang="zh-CN" altLang="en-US" sz="2400" dirty="0" smtClean="0">
                <a:ea typeface="宋体" panose="02010600030101010101" pitchFamily="2" charset="-122"/>
              </a:rPr>
              <a:t>毕业论文</a:t>
            </a:r>
            <a:r>
              <a:rPr lang="en-US" altLang="zh-CN" sz="2400" dirty="0" smtClean="0">
                <a:ea typeface="宋体" panose="02010600030101010101" pitchFamily="2" charset="-122"/>
              </a:rPr>
              <a:t>=</a:t>
            </a:r>
            <a:r>
              <a:rPr lang="zh-CN" altLang="en-US" sz="2400" dirty="0" smtClean="0">
                <a:ea typeface="宋体" panose="02010600030101010101" pitchFamily="2" charset="-122"/>
              </a:rPr>
              <a:t>查重、送审、答辩的大论文</a:t>
            </a:r>
            <a:endParaRPr lang="en-US" altLang="zh-CN" sz="2400" dirty="0" smtClean="0"/>
          </a:p>
          <a:p>
            <a:pPr>
              <a:buNone/>
            </a:pPr>
            <a:endParaRPr lang="zh-CN" altLang="en-US" dirty="0" smtClean="0"/>
          </a:p>
          <a:p>
            <a:endParaRPr lang="zh-CN" altLang="en-US" dirty="0"/>
          </a:p>
        </p:txBody>
      </p:sp>
    </p:spTree>
  </p:cSld>
  <p:clrMapOvr>
    <a:masterClrMapping/>
  </p:clrMapOvr>
  <p:transition spd="med">
    <p:cover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800"/>
            <a:ext cx="6870700" cy="152400"/>
          </a:xfrm>
        </p:spPr>
        <p:txBody>
          <a:bodyPr/>
          <a:lstStyle/>
          <a:p>
            <a:endParaRPr lang="zh-CN" altLang="en-US" dirty="0"/>
          </a:p>
        </p:txBody>
      </p:sp>
      <p:sp>
        <p:nvSpPr>
          <p:cNvPr id="3" name="内容占位符 2"/>
          <p:cNvSpPr>
            <a:spLocks noGrp="1"/>
          </p:cNvSpPr>
          <p:nvPr>
            <p:ph idx="1"/>
          </p:nvPr>
        </p:nvSpPr>
        <p:spPr>
          <a:xfrm>
            <a:off x="723900" y="204470"/>
            <a:ext cx="7866380" cy="5788025"/>
          </a:xfrm>
        </p:spPr>
        <p:txBody>
          <a:bodyPr/>
          <a:lstStyle/>
          <a:p>
            <a:pPr>
              <a:buNone/>
            </a:pPr>
            <a:r>
              <a:rPr lang="zh-CN" altLang="en-US" dirty="0" smtClean="0"/>
              <a:t>   </a:t>
            </a:r>
            <a:r>
              <a:rPr lang="zh-CN" altLang="en-US" sz="2800" b="1" dirty="0" smtClean="0">
                <a:latin typeface="微软雅黑" panose="020B0503020204020204" charset="-122"/>
                <a:ea typeface="微软雅黑" panose="020B0503020204020204" charset="-122"/>
              </a:rPr>
              <a:t>博士答辩会中关于外校专家的要求：</a:t>
            </a:r>
            <a:endParaRPr lang="en-US" altLang="zh-CN" b="1" dirty="0" smtClean="0">
              <a:latin typeface="微软雅黑" panose="020B0503020204020204" charset="-122"/>
              <a:ea typeface="微软雅黑" panose="020B0503020204020204" charset="-122"/>
            </a:endParaRPr>
          </a:p>
          <a:p>
            <a:r>
              <a:rPr lang="zh-CN" altLang="en-US" sz="2000" dirty="0" smtClean="0"/>
              <a:t>要求原则上从两院院士、长江学者（含青年长江学者）、国家杰出青年科学基金获得者（含“优秀青年基金”获得者）、“千人计划”入选者（含“青年千人计划”入选者）、“万人计划”入选者等高水平专家及国内高水平大学和学科（即“双一流”</a:t>
            </a:r>
            <a:r>
              <a:rPr lang="en-US" altLang="zh-CN" sz="2000" dirty="0" smtClean="0"/>
              <a:t>A</a:t>
            </a:r>
            <a:r>
              <a:rPr lang="zh-CN" altLang="en-US" sz="2000" dirty="0" smtClean="0"/>
              <a:t>类建设大学、原“</a:t>
            </a:r>
            <a:r>
              <a:rPr lang="en-US" altLang="zh-CN" sz="2000" dirty="0" smtClean="0"/>
              <a:t>985”</a:t>
            </a:r>
            <a:r>
              <a:rPr lang="zh-CN" altLang="en-US" sz="2000" dirty="0" smtClean="0"/>
              <a:t>大学、“双一流”建设学科及第四轮学科评估排名</a:t>
            </a:r>
            <a:r>
              <a:rPr lang="en-US" altLang="zh-CN" sz="2000" dirty="0" smtClean="0"/>
              <a:t>A</a:t>
            </a:r>
            <a:r>
              <a:rPr lang="zh-CN" altLang="en-US" sz="2000" dirty="0" smtClean="0"/>
              <a:t>类学科等，详见附件一）的博士生导师或具有正高级职称的专家中聘请。对于少数不能完全按以上要求聘请校外答辩委员的单位或学科，聘请要求可放宽至从第四轮学科评估排名</a:t>
            </a:r>
            <a:r>
              <a:rPr lang="en-US" altLang="zh-CN" sz="2000" dirty="0" smtClean="0"/>
              <a:t>B+</a:t>
            </a:r>
            <a:r>
              <a:rPr lang="zh-CN" altLang="en-US" sz="2000" dirty="0" smtClean="0"/>
              <a:t>类学科及</a:t>
            </a:r>
            <a:r>
              <a:rPr lang="zh-CN" altLang="en-US" sz="2000" b="1" dirty="0" smtClean="0"/>
              <a:t>国家临床重点专科</a:t>
            </a:r>
            <a:r>
              <a:rPr lang="zh-CN" altLang="en-US" sz="2000" dirty="0" smtClean="0"/>
              <a:t>的博导中聘请。</a:t>
            </a:r>
            <a:endParaRPr lang="en-US" altLang="zh-CN" sz="2000" dirty="0" smtClean="0"/>
          </a:p>
          <a:p>
            <a:r>
              <a:rPr lang="en-US" altLang="zh-CN" sz="2000" dirty="0" smtClean="0"/>
              <a:t>可聘请南方医科大学的</a:t>
            </a:r>
            <a:r>
              <a:rPr lang="zh-CN" altLang="en-US" sz="2000" dirty="0" smtClean="0">
                <a:ea typeface="宋体" panose="02010600030101010101" pitchFamily="2" charset="-122"/>
              </a:rPr>
              <a:t>正高</a:t>
            </a:r>
            <a:r>
              <a:rPr lang="en-US" altLang="zh-CN" sz="2000" dirty="0" smtClean="0"/>
              <a:t>或博导,不允许聘请广州市一医院非国家临床重点专科的专家。</a:t>
            </a:r>
            <a:endParaRPr lang="en-US" altLang="zh-CN" sz="2000" dirty="0" smtClean="0"/>
          </a:p>
          <a:p>
            <a:r>
              <a:rPr lang="zh-CN" altLang="en-US" sz="2000" dirty="0" smtClean="0">
                <a:ea typeface="宋体" panose="02010600030101010101" pitchFamily="2" charset="-122"/>
              </a:rPr>
              <a:t>广州医科大学的临床医学专业已被评定为</a:t>
            </a:r>
            <a:r>
              <a:rPr lang="en-US" altLang="zh-CN" sz="2000" dirty="0" smtClean="0">
                <a:ea typeface="宋体" panose="02010600030101010101" pitchFamily="2" charset="-122"/>
              </a:rPr>
              <a:t>“</a:t>
            </a:r>
            <a:r>
              <a:rPr lang="zh-CN" altLang="en-US" sz="2000" dirty="0" smtClean="0">
                <a:ea typeface="宋体" panose="02010600030101010101" pitchFamily="2" charset="-122"/>
              </a:rPr>
              <a:t>双一流</a:t>
            </a:r>
            <a:r>
              <a:rPr lang="en-US" altLang="zh-CN" sz="2000" dirty="0" smtClean="0">
                <a:ea typeface="宋体" panose="02010600030101010101" pitchFamily="2" charset="-122"/>
              </a:rPr>
              <a:t>”</a:t>
            </a:r>
            <a:r>
              <a:rPr lang="zh-CN" altLang="en-US" sz="2000" dirty="0" smtClean="0">
                <a:ea typeface="宋体" panose="02010600030101010101" pitchFamily="2" charset="-122"/>
              </a:rPr>
              <a:t>学科，可聘请其正高或博导作为委员。</a:t>
            </a:r>
            <a:endParaRPr lang="en-US" altLang="zh-CN" sz="2000" dirty="0" smtClean="0"/>
          </a:p>
          <a:p>
            <a:r>
              <a:rPr lang="zh-CN" altLang="en-US" sz="2000" dirty="0" smtClean="0">
                <a:hlinkClick r:id="rId1" action="ppaction://hlinkfile"/>
              </a:rPr>
              <a:t>附件一：双一流</a:t>
            </a:r>
            <a:r>
              <a:rPr lang="en-US" altLang="zh-CN" sz="2000" dirty="0" smtClean="0">
                <a:hlinkClick r:id="rId1" action="ppaction://hlinkfile"/>
              </a:rPr>
              <a:t>A</a:t>
            </a:r>
            <a:r>
              <a:rPr lang="zh-CN" altLang="en-US" sz="2000" dirty="0" smtClean="0">
                <a:hlinkClick r:id="rId1" action="ppaction://hlinkfile"/>
              </a:rPr>
              <a:t>类高校、原</a:t>
            </a:r>
            <a:r>
              <a:rPr lang="en-US" altLang="zh-CN" sz="2000" dirty="0" smtClean="0">
                <a:hlinkClick r:id="rId1" action="ppaction://hlinkfile"/>
              </a:rPr>
              <a:t>985</a:t>
            </a:r>
            <a:r>
              <a:rPr lang="zh-CN" altLang="en-US" sz="2000" dirty="0" smtClean="0">
                <a:hlinkClick r:id="rId1" action="ppaction://hlinkfile"/>
              </a:rPr>
              <a:t>高校、双一流学科、第四轮学科评估名单</a:t>
            </a:r>
            <a:r>
              <a:rPr lang="en-US" altLang="zh-CN" sz="2000" dirty="0" smtClean="0">
                <a:hlinkClick r:id="rId1" action="ppaction://hlinkfile"/>
              </a:rPr>
              <a:t>.</a:t>
            </a:r>
            <a:r>
              <a:rPr lang="en-US" altLang="zh-CN" sz="2000" dirty="0" err="1" smtClean="0">
                <a:hlinkClick r:id="rId1" action="ppaction://hlinkfile"/>
              </a:rPr>
              <a:t>docx</a:t>
            </a:r>
            <a:endParaRPr lang="en-US" altLang="zh-CN" sz="2000" dirty="0" err="1" smtClean="0">
              <a:hlinkClick r:id="rId1" action="ppaction://hlinkfile"/>
            </a:endParaRPr>
          </a:p>
        </p:txBody>
      </p:sp>
    </p:spTree>
  </p:cSld>
  <p:clrMapOvr>
    <a:masterClrMapping/>
  </p:clrMapOvr>
  <p:transition spd="med">
    <p:cover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118745" y="0"/>
            <a:ext cx="8229600" cy="863600"/>
          </a:xfrm>
        </p:spPr>
        <p:txBody>
          <a:bodyPr/>
          <a:lstStyle/>
          <a:p>
            <a:r>
              <a:rPr lang="zh-CN" altLang="en-US" sz="4000" dirty="0">
                <a:solidFill>
                  <a:schemeClr val="accent2"/>
                </a:solidFill>
                <a:ea typeface="黑体" panose="02010609060101010101" pitchFamily="49" charset="-122"/>
              </a:rPr>
              <a:t>七、论文答辩会</a:t>
            </a:r>
            <a:endParaRPr lang="zh-CN" altLang="en-US" sz="4000" dirty="0">
              <a:solidFill>
                <a:schemeClr val="accent2"/>
              </a:solidFill>
              <a:ea typeface="黑体" panose="02010609060101010101" pitchFamily="49" charset="-122"/>
            </a:endParaRPr>
          </a:p>
        </p:txBody>
      </p:sp>
      <p:sp>
        <p:nvSpPr>
          <p:cNvPr id="766979" name="Rectangle 3"/>
          <p:cNvSpPr>
            <a:spLocks noGrp="1" noChangeArrowheads="1"/>
          </p:cNvSpPr>
          <p:nvPr>
            <p:ph idx="1"/>
          </p:nvPr>
        </p:nvSpPr>
        <p:spPr>
          <a:xfrm>
            <a:off x="593090" y="133985"/>
            <a:ext cx="7827010" cy="6115050"/>
          </a:xfrm>
        </p:spPr>
        <p:txBody>
          <a:bodyPr/>
          <a:lstStyle/>
          <a:p>
            <a:pPr>
              <a:lnSpc>
                <a:spcPct val="80000"/>
              </a:lnSpc>
            </a:pPr>
            <a:endParaRPr lang="en-US" altLang="zh-CN" sz="2800" dirty="0" smtClean="0"/>
          </a:p>
          <a:p>
            <a:pPr marL="0" indent="0">
              <a:lnSpc>
                <a:spcPct val="80000"/>
              </a:lnSpc>
              <a:buNone/>
            </a:pPr>
            <a:endParaRPr lang="en-US" altLang="zh-CN" sz="1800" dirty="0" smtClean="0"/>
          </a:p>
          <a:p>
            <a:pPr marL="0" indent="0">
              <a:lnSpc>
                <a:spcPct val="80000"/>
              </a:lnSpc>
              <a:buNone/>
            </a:pPr>
            <a:endParaRPr lang="en-US" altLang="zh-CN" sz="1800" dirty="0" smtClean="0"/>
          </a:p>
          <a:p>
            <a:pPr marL="0" indent="0">
              <a:lnSpc>
                <a:spcPct val="80000"/>
              </a:lnSpc>
              <a:buNone/>
            </a:pPr>
            <a:r>
              <a:rPr lang="en-US" altLang="zh-CN" sz="1800" dirty="0" smtClean="0"/>
              <a:t>1.  </a:t>
            </a:r>
            <a:r>
              <a:rPr lang="zh-CN" altLang="en-US" sz="1800" dirty="0" smtClean="0"/>
              <a:t>评</a:t>
            </a:r>
            <a:r>
              <a:rPr lang="zh-CN" altLang="en-US" sz="1800" dirty="0"/>
              <a:t>阅结果收齐、到会委员人数与构成符合规定</a:t>
            </a:r>
            <a:r>
              <a:rPr lang="en-US" altLang="zh-CN" sz="1800" dirty="0"/>
              <a:t>(</a:t>
            </a:r>
            <a:r>
              <a:rPr lang="zh-CN" altLang="en-US" sz="1800" dirty="0">
                <a:solidFill>
                  <a:srgbClr val="C00000"/>
                </a:solidFill>
              </a:rPr>
              <a:t>评阅书不齐或委员不合要求则改期、否则答辩</a:t>
            </a:r>
            <a:r>
              <a:rPr lang="zh-CN" altLang="en-US" sz="1800" dirty="0" smtClean="0">
                <a:solidFill>
                  <a:srgbClr val="C00000"/>
                </a:solidFill>
              </a:rPr>
              <a:t>无效</a:t>
            </a:r>
            <a:r>
              <a:rPr lang="en-US" altLang="zh-CN" sz="1800" dirty="0" smtClean="0"/>
              <a:t>)</a:t>
            </a:r>
            <a:endParaRPr lang="en-US" altLang="zh-CN" sz="1800" dirty="0" smtClean="0"/>
          </a:p>
          <a:p>
            <a:pPr marL="0" indent="0">
              <a:lnSpc>
                <a:spcPct val="80000"/>
              </a:lnSpc>
              <a:buNone/>
            </a:pPr>
            <a:r>
              <a:rPr lang="en-US" altLang="zh-CN" sz="1800" dirty="0"/>
              <a:t>2.  </a:t>
            </a:r>
            <a:r>
              <a:rPr lang="en-US" altLang="zh-CN" sz="1800" dirty="0">
                <a:solidFill>
                  <a:srgbClr val="FF0000"/>
                </a:solidFill>
              </a:rPr>
              <a:t>在组织论文答辩会过程中，学生必须针对论文评阅书中存在的问题及修改情况逐条向答辩委员会做出说明。</a:t>
            </a:r>
            <a:endParaRPr lang="en-US" altLang="zh-CN" sz="1800" dirty="0"/>
          </a:p>
          <a:p>
            <a:pPr marL="0" indent="0">
              <a:lnSpc>
                <a:spcPct val="80000"/>
              </a:lnSpc>
              <a:buNone/>
            </a:pPr>
            <a:r>
              <a:rPr lang="en-US" altLang="zh-CN" sz="1800" dirty="0"/>
              <a:t>3.  </a:t>
            </a:r>
            <a:r>
              <a:rPr lang="en-US" altLang="zh-CN" sz="1800" dirty="0">
                <a:solidFill>
                  <a:srgbClr val="FF0000"/>
                </a:solidFill>
              </a:rPr>
              <a:t>对于博士、科研型硕士研究生进行学位答辩时，由答辩委员会对学生的学位论文及申请学位的学术成果进行内容审查，包括学术成果的先进性、创新性、原创性以及对学位论文的支撑关系等。</a:t>
            </a:r>
            <a:endParaRPr lang="en-US" altLang="zh-CN" sz="1800" dirty="0"/>
          </a:p>
          <a:p>
            <a:pPr marL="0" indent="0">
              <a:lnSpc>
                <a:spcPct val="80000"/>
              </a:lnSpc>
              <a:buNone/>
            </a:pPr>
            <a:r>
              <a:rPr lang="en-US" altLang="zh-CN" sz="1800" dirty="0" smtClean="0"/>
              <a:t>4.  </a:t>
            </a:r>
            <a:r>
              <a:rPr lang="zh-CN" altLang="en-US" sz="1800" dirty="0" smtClean="0">
                <a:ea typeface="宋体" panose="02010600030101010101" pitchFamily="2" charset="-122"/>
              </a:rPr>
              <a:t>符合条件的</a:t>
            </a:r>
            <a:r>
              <a:rPr lang="en-US" altLang="zh-CN" sz="1800" dirty="0" smtClean="0"/>
              <a:t>论文</a:t>
            </a:r>
            <a:r>
              <a:rPr lang="zh-CN" altLang="en-US" sz="1800" dirty="0" smtClean="0">
                <a:ea typeface="宋体" panose="02010600030101010101" pitchFamily="2" charset="-122"/>
              </a:rPr>
              <a:t>，</a:t>
            </a:r>
            <a:r>
              <a:rPr lang="en-US" altLang="zh-CN" sz="1800" dirty="0" smtClean="0"/>
              <a:t>答辩还需作出是否推荐为“中山大学优秀博士（硕士）学位论文”的决议</a:t>
            </a:r>
            <a:r>
              <a:rPr lang="zh-CN" altLang="en-US" sz="1800" dirty="0" smtClean="0">
                <a:ea typeface="宋体" panose="02010600030101010101" pitchFamily="2" charset="-122"/>
              </a:rPr>
              <a:t>。</a:t>
            </a:r>
            <a:endParaRPr lang="en-US" altLang="zh-CN" sz="1800" dirty="0" smtClean="0"/>
          </a:p>
          <a:p>
            <a:pPr marL="0" indent="0">
              <a:lnSpc>
                <a:spcPct val="80000"/>
              </a:lnSpc>
              <a:buNone/>
            </a:pPr>
            <a:r>
              <a:rPr lang="en-US" altLang="zh-CN" sz="1800" b="1" dirty="0" smtClean="0"/>
              <a:t>5. </a:t>
            </a:r>
            <a:r>
              <a:rPr lang="zh-CN" altLang="en-US" sz="1800" b="1" dirty="0" smtClean="0"/>
              <a:t>论文答辩未</a:t>
            </a:r>
            <a:r>
              <a:rPr lang="zh-CN" altLang="en-US" sz="1800" b="1" dirty="0"/>
              <a:t>通过者</a:t>
            </a:r>
            <a:r>
              <a:rPr lang="zh-CN" altLang="en-US" sz="1800" dirty="0"/>
              <a:t>：</a:t>
            </a:r>
            <a:endParaRPr lang="zh-CN" altLang="en-US" sz="1800" dirty="0"/>
          </a:p>
          <a:p>
            <a:pPr>
              <a:lnSpc>
                <a:spcPct val="80000"/>
              </a:lnSpc>
            </a:pPr>
            <a:r>
              <a:rPr lang="en-US" altLang="zh-CN" sz="1800" dirty="0"/>
              <a:t>A.</a:t>
            </a:r>
            <a:r>
              <a:rPr lang="zh-CN" altLang="en-US" sz="1800" dirty="0" smtClean="0"/>
              <a:t>无毕业证、学位证</a:t>
            </a:r>
            <a:endParaRPr lang="zh-CN" altLang="en-US" sz="1800" dirty="0"/>
          </a:p>
          <a:p>
            <a:pPr>
              <a:lnSpc>
                <a:spcPct val="80000"/>
              </a:lnSpc>
            </a:pPr>
            <a:r>
              <a:rPr lang="en-US" altLang="zh-CN" sz="1800" dirty="0"/>
              <a:t>B.</a:t>
            </a:r>
            <a:r>
              <a:rPr lang="zh-CN" altLang="en-US" sz="1800" dirty="0">
                <a:ea typeface="宋体" panose="02010600030101010101" pitchFamily="2" charset="-122"/>
              </a:rPr>
              <a:t>可做出允许作者在规定时间内</a:t>
            </a:r>
            <a:r>
              <a:rPr lang="zh-CN" altLang="en-US" sz="1800" dirty="0"/>
              <a:t>修改论文重新答</a:t>
            </a:r>
            <a:r>
              <a:rPr lang="zh-CN" altLang="en-US" sz="1800" dirty="0" smtClean="0"/>
              <a:t>辩</a:t>
            </a:r>
            <a:r>
              <a:rPr lang="en-US" altLang="zh-CN" sz="1800" dirty="0" smtClean="0"/>
              <a:t>1</a:t>
            </a:r>
            <a:r>
              <a:rPr lang="zh-CN" altLang="en-US" sz="1800" dirty="0" smtClean="0">
                <a:ea typeface="宋体" panose="02010600030101010101" pitchFamily="2" charset="-122"/>
              </a:rPr>
              <a:t>次</a:t>
            </a:r>
            <a:r>
              <a:rPr lang="zh-CN" altLang="en-US" sz="1800" dirty="0" smtClean="0"/>
              <a:t>（硕士</a:t>
            </a:r>
            <a:r>
              <a:rPr lang="en-US" altLang="zh-CN" sz="1800" dirty="0" smtClean="0"/>
              <a:t>1</a:t>
            </a:r>
            <a:r>
              <a:rPr lang="zh-CN" altLang="en-US" sz="1800" dirty="0" smtClean="0">
                <a:ea typeface="宋体" panose="02010600030101010101" pitchFamily="2" charset="-122"/>
              </a:rPr>
              <a:t>年内，博士</a:t>
            </a:r>
            <a:r>
              <a:rPr lang="en-US" altLang="zh-CN" sz="1800" dirty="0" smtClean="0">
                <a:ea typeface="宋体" panose="02010600030101010101" pitchFamily="2" charset="-122"/>
              </a:rPr>
              <a:t>2</a:t>
            </a:r>
            <a:r>
              <a:rPr lang="zh-CN" altLang="en-US" sz="1800" dirty="0" smtClean="0">
                <a:ea typeface="宋体" panose="02010600030101010101" pitchFamily="2" charset="-122"/>
              </a:rPr>
              <a:t>年内</a:t>
            </a:r>
            <a:r>
              <a:rPr lang="zh-CN" altLang="en-US" sz="1800" dirty="0" smtClean="0"/>
              <a:t>）</a:t>
            </a:r>
            <a:endParaRPr lang="en-US" altLang="zh-CN" sz="1800" dirty="0"/>
          </a:p>
          <a:p>
            <a:pPr marL="0" indent="0">
              <a:lnSpc>
                <a:spcPct val="80000"/>
              </a:lnSpc>
              <a:buNone/>
            </a:pPr>
            <a:r>
              <a:rPr lang="en-US" altLang="zh-CN" sz="1800" dirty="0"/>
              <a:t>6.  </a:t>
            </a:r>
            <a:r>
              <a:rPr lang="zh-CN" altLang="en-US" sz="1800" dirty="0"/>
              <a:t>除答辩秘书外，应有专人记</a:t>
            </a:r>
            <a:r>
              <a:rPr lang="zh-CN" altLang="en-US" sz="1800" dirty="0" smtClean="0"/>
              <a:t>录</a:t>
            </a:r>
            <a:endParaRPr lang="en-US" altLang="zh-CN" sz="1800" dirty="0" smtClean="0"/>
          </a:p>
          <a:p>
            <a:pPr marL="0" indent="0">
              <a:lnSpc>
                <a:spcPct val="80000"/>
              </a:lnSpc>
              <a:buNone/>
            </a:pPr>
            <a:r>
              <a:rPr lang="en-US" altLang="zh-CN" sz="1800" b="1" dirty="0" smtClean="0"/>
              <a:t>7. </a:t>
            </a:r>
            <a:r>
              <a:rPr lang="zh-CN" altLang="en-US" sz="1800" b="1" dirty="0" smtClean="0"/>
              <a:t>答辩时长</a:t>
            </a:r>
            <a:r>
              <a:rPr lang="zh-CN" altLang="en-US" sz="1800" dirty="0" smtClean="0"/>
              <a:t>：硕士申请人报告及答辩时间不少于</a:t>
            </a:r>
            <a:r>
              <a:rPr lang="en-US" altLang="zh-CN" sz="1800" dirty="0" smtClean="0"/>
              <a:t>30</a:t>
            </a:r>
            <a:r>
              <a:rPr lang="zh-CN" altLang="en-US" sz="1800" dirty="0" smtClean="0"/>
              <a:t>分钟，博士不少于</a:t>
            </a:r>
            <a:r>
              <a:rPr lang="en-US" altLang="zh-CN" sz="1800" dirty="0" smtClean="0"/>
              <a:t>60</a:t>
            </a:r>
            <a:r>
              <a:rPr lang="zh-CN" altLang="en-US" sz="1800" dirty="0" smtClean="0"/>
              <a:t>分钟</a:t>
            </a:r>
            <a:endParaRPr lang="en-US" altLang="zh-CN" sz="1800" dirty="0" smtClean="0"/>
          </a:p>
          <a:p>
            <a:pPr marL="0" indent="0">
              <a:lnSpc>
                <a:spcPct val="80000"/>
              </a:lnSpc>
              <a:buNone/>
            </a:pPr>
            <a:r>
              <a:rPr lang="en-US" altLang="zh-CN" sz="1800" b="1" dirty="0" smtClean="0"/>
              <a:t>8. </a:t>
            </a:r>
            <a:r>
              <a:rPr lang="zh-CN" altLang="en-US" sz="1800" b="1" dirty="0" smtClean="0"/>
              <a:t>回避要求</a:t>
            </a:r>
            <a:r>
              <a:rPr lang="zh-CN" altLang="en-US" sz="1800" dirty="0" smtClean="0"/>
              <a:t>：导师不担任答辩委员会成员，但参加答辩会，答辩委员讨论投票表决时，导师应回避。</a:t>
            </a:r>
            <a:endParaRPr lang="zh-CN" altLang="en-US" sz="1800" dirty="0" smtClean="0"/>
          </a:p>
          <a:p>
            <a:pPr>
              <a:lnSpc>
                <a:spcPct val="80000"/>
              </a:lnSpc>
            </a:pPr>
            <a:r>
              <a:rPr lang="zh-CN" altLang="en-US" sz="1800" dirty="0"/>
              <a:t>                            </a:t>
            </a:r>
            <a:endParaRPr lang="zh-CN" altLang="en-US" sz="1800" dirty="0"/>
          </a:p>
          <a:p>
            <a:pPr>
              <a:lnSpc>
                <a:spcPct val="80000"/>
              </a:lnSpc>
            </a:pPr>
            <a:r>
              <a:rPr lang="zh-CN" altLang="en-US" sz="1800" dirty="0"/>
              <a:t>                                    </a:t>
            </a:r>
            <a:r>
              <a:rPr lang="zh-CN" altLang="en-US" sz="1800" dirty="0">
                <a:hlinkClick r:id="rId1" action="ppaction://hlinkfile"/>
              </a:rPr>
              <a:t>学位论文答辩程序.doc</a:t>
            </a:r>
            <a:endParaRPr lang="en-US" altLang="zh-CN" sz="1800"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685800" y="152400"/>
            <a:ext cx="6705600" cy="1143000"/>
          </a:xfrm>
        </p:spPr>
        <p:txBody>
          <a:bodyPr/>
          <a:lstStyle/>
          <a:p>
            <a:r>
              <a:rPr lang="zh-CN" altLang="en-US" sz="2800" b="1" dirty="0">
                <a:solidFill>
                  <a:schemeClr val="accent2"/>
                </a:solidFill>
                <a:latin typeface="微软雅黑" panose="020B0503020204020204" charset="-122"/>
                <a:ea typeface="微软雅黑" panose="020B0503020204020204" charset="-122"/>
              </a:rPr>
              <a:t>八、上交答辩材料</a:t>
            </a:r>
            <a:endParaRPr lang="zh-CN" altLang="en-US" sz="2800" b="1" dirty="0">
              <a:solidFill>
                <a:schemeClr val="accent2"/>
              </a:solidFill>
              <a:latin typeface="微软雅黑" panose="020B0503020204020204" charset="-122"/>
              <a:ea typeface="微软雅黑" panose="020B0503020204020204" charset="-122"/>
            </a:endParaRPr>
          </a:p>
        </p:txBody>
      </p:sp>
      <p:sp>
        <p:nvSpPr>
          <p:cNvPr id="768003" name="Rectangle 3"/>
          <p:cNvSpPr>
            <a:spLocks noGrp="1" noChangeArrowheads="1"/>
          </p:cNvSpPr>
          <p:nvPr>
            <p:ph idx="1"/>
          </p:nvPr>
        </p:nvSpPr>
        <p:spPr>
          <a:xfrm>
            <a:off x="685800" y="1752600"/>
            <a:ext cx="7696200" cy="3657600"/>
          </a:xfrm>
        </p:spPr>
        <p:txBody>
          <a:bodyPr/>
          <a:lstStyle/>
          <a:p>
            <a:r>
              <a:rPr lang="zh-CN" altLang="en-US" sz="2400" dirty="0"/>
              <a:t>照清单清点，填写规范、签名无遗漏</a:t>
            </a:r>
            <a:endParaRPr lang="en-US" altLang="zh-CN" sz="2400" dirty="0"/>
          </a:p>
          <a:p>
            <a:r>
              <a:rPr lang="zh-CN" altLang="en-US" sz="2400" b="1" u="sng" dirty="0">
                <a:solidFill>
                  <a:srgbClr val="C00000"/>
                </a:solidFill>
              </a:rPr>
              <a:t>答辩后论文作最后修改</a:t>
            </a:r>
            <a:r>
              <a:rPr lang="zh-CN" altLang="en-US" sz="2400" u="sng" dirty="0"/>
              <a:t>，填写《学位论文修改对照表》（专委会）</a:t>
            </a:r>
            <a:endParaRPr lang="zh-CN" altLang="en-US" sz="2400" u="sng" dirty="0"/>
          </a:p>
          <a:p>
            <a:r>
              <a:rPr lang="zh-CN" altLang="en-US" sz="2400" dirty="0"/>
              <a:t>上交材料时间：</a:t>
            </a:r>
            <a:r>
              <a:rPr lang="en-US" altLang="zh-CN" sz="2400" dirty="0">
                <a:solidFill>
                  <a:srgbClr val="C00000"/>
                </a:solidFill>
              </a:rPr>
              <a:t>5</a:t>
            </a:r>
            <a:r>
              <a:rPr lang="zh-CN" altLang="en-US" sz="2400" dirty="0">
                <a:solidFill>
                  <a:srgbClr val="C00000"/>
                </a:solidFill>
              </a:rPr>
              <a:t>月</a:t>
            </a:r>
            <a:r>
              <a:rPr lang="en-US" altLang="zh-CN" sz="2400" dirty="0" smtClean="0">
                <a:solidFill>
                  <a:srgbClr val="C00000"/>
                </a:solidFill>
              </a:rPr>
              <a:t>25</a:t>
            </a:r>
            <a:r>
              <a:rPr lang="zh-CN" altLang="en-US" sz="2400" dirty="0" smtClean="0">
                <a:solidFill>
                  <a:srgbClr val="C00000"/>
                </a:solidFill>
              </a:rPr>
              <a:t>日</a:t>
            </a:r>
            <a:endParaRPr lang="zh-CN" altLang="en-US" sz="2400" dirty="0">
              <a:solidFill>
                <a:srgbClr val="C00000"/>
              </a:solidFill>
            </a:endParaRPr>
          </a:p>
          <a:p>
            <a:r>
              <a:rPr lang="zh-CN" altLang="en-US" sz="2400" dirty="0">
                <a:solidFill>
                  <a:srgbClr val="C00000"/>
                </a:solidFill>
              </a:rPr>
              <a:t>上交的学位论文纸质版及其电子版应为最终版本，供学校、广东省、教育部抽查</a:t>
            </a:r>
            <a:endParaRPr lang="zh-CN" altLang="en-US" sz="2400" dirty="0">
              <a:solidFill>
                <a:srgbClr val="C00000"/>
              </a:solidFill>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28345" y="-93980"/>
            <a:ext cx="6870700" cy="1600200"/>
          </a:xfrm>
        </p:spPr>
        <p:txBody>
          <a:bodyPr/>
          <a:p>
            <a:r>
              <a:rPr lang="zh-CN" altLang="en-US" sz="2800" b="1" dirty="0">
                <a:solidFill>
                  <a:schemeClr val="accent2"/>
                </a:solidFill>
                <a:latin typeface="微软雅黑" panose="020B0503020204020204" charset="-122"/>
                <a:ea typeface="微软雅黑" panose="020B0503020204020204" charset="-122"/>
                <a:sym typeface="+mn-ea"/>
              </a:rPr>
              <a:t>八、上交答辩材料</a:t>
            </a:r>
            <a:br>
              <a:rPr lang="zh-CN" altLang="en-US" dirty="0">
                <a:solidFill>
                  <a:schemeClr val="accent2"/>
                </a:solidFill>
                <a:ea typeface="黑体" panose="02010609060101010101" pitchFamily="49" charset="-122"/>
              </a:rPr>
            </a:br>
            <a:endParaRPr lang="zh-CN" altLang="en-US"/>
          </a:p>
        </p:txBody>
      </p:sp>
      <p:pic>
        <p:nvPicPr>
          <p:cNvPr id="4" name="内容占位符 3" descr="中科院JCR分区"/>
          <p:cNvPicPr>
            <a:picLocks noChangeAspect="1"/>
          </p:cNvPicPr>
          <p:nvPr>
            <p:ph idx="1"/>
          </p:nvPr>
        </p:nvPicPr>
        <p:blipFill>
          <a:blip r:embed="rId1"/>
          <a:stretch>
            <a:fillRect/>
          </a:stretch>
        </p:blipFill>
        <p:spPr>
          <a:xfrm>
            <a:off x="149860" y="839470"/>
            <a:ext cx="2850515" cy="4884420"/>
          </a:xfrm>
          <a:prstGeom prst="rect">
            <a:avLst/>
          </a:prstGeom>
        </p:spPr>
      </p:pic>
      <p:pic>
        <p:nvPicPr>
          <p:cNvPr id="5" name="图片 4" descr="杂志IF值"/>
          <p:cNvPicPr>
            <a:picLocks noChangeAspect="1"/>
          </p:cNvPicPr>
          <p:nvPr/>
        </p:nvPicPr>
        <p:blipFill>
          <a:blip r:embed="rId2"/>
          <a:stretch>
            <a:fillRect/>
          </a:stretch>
        </p:blipFill>
        <p:spPr>
          <a:xfrm>
            <a:off x="3000375" y="840740"/>
            <a:ext cx="2856230" cy="4883150"/>
          </a:xfrm>
          <a:prstGeom prst="rect">
            <a:avLst/>
          </a:prstGeom>
        </p:spPr>
      </p:pic>
      <p:pic>
        <p:nvPicPr>
          <p:cNvPr id="6" name="图片 5" descr="web of"/>
          <p:cNvPicPr>
            <a:picLocks noChangeAspect="1"/>
          </p:cNvPicPr>
          <p:nvPr/>
        </p:nvPicPr>
        <p:blipFill>
          <a:blip r:embed="rId3"/>
          <a:stretch>
            <a:fillRect/>
          </a:stretch>
        </p:blipFill>
        <p:spPr>
          <a:xfrm rot="16200000">
            <a:off x="4982845" y="1714500"/>
            <a:ext cx="4883150" cy="3135630"/>
          </a:xfrm>
          <a:prstGeom prst="rect">
            <a:avLst/>
          </a:prstGeom>
        </p:spPr>
      </p:pic>
      <p:sp>
        <p:nvSpPr>
          <p:cNvPr id="7" name="文本框 6"/>
          <p:cNvSpPr txBox="1"/>
          <p:nvPr/>
        </p:nvSpPr>
        <p:spPr>
          <a:xfrm>
            <a:off x="1129030" y="5788025"/>
            <a:ext cx="7048500" cy="1322070"/>
          </a:xfrm>
          <a:prstGeom prst="rect">
            <a:avLst/>
          </a:prstGeom>
          <a:noFill/>
        </p:spPr>
        <p:txBody>
          <a:bodyPr wrap="square" rtlCol="0">
            <a:spAutoFit/>
          </a:bodyPr>
          <a:p>
            <a:r>
              <a:rPr lang="zh-CN" altLang="en-US" sz="1600"/>
              <a:t>提交发表学术成果（必须是符合申请学位的学术成果，不符合的不要提交）时，</a:t>
            </a:r>
            <a:r>
              <a:rPr lang="en-US" altLang="zh-CN" sz="1600"/>
              <a:t>SCI</a:t>
            </a:r>
            <a:r>
              <a:rPr lang="zh-CN" altLang="en-US" sz="1600"/>
              <a:t>还需提交上面三张（三份都要提交）图书馆检索证明：</a:t>
            </a:r>
            <a:r>
              <a:rPr lang="en-US" altLang="zh-CN" sz="1600"/>
              <a:t>1.</a:t>
            </a:r>
            <a:r>
              <a:rPr lang="zh-CN" altLang="en-US" sz="1600"/>
              <a:t>中科院</a:t>
            </a:r>
            <a:r>
              <a:rPr lang="en-US" altLang="zh-CN" sz="1600"/>
              <a:t>JCR</a:t>
            </a:r>
            <a:r>
              <a:rPr lang="zh-CN" altLang="en-US" sz="1600"/>
              <a:t>检索  </a:t>
            </a:r>
            <a:r>
              <a:rPr lang="en-US" altLang="zh-CN" sz="1600"/>
              <a:t>2.</a:t>
            </a:r>
            <a:r>
              <a:rPr lang="zh-CN" altLang="en-US" sz="1600"/>
              <a:t>杂志影响因子检索   </a:t>
            </a:r>
            <a:r>
              <a:rPr lang="en-US" altLang="zh-CN" sz="1600"/>
              <a:t>3. </a:t>
            </a:r>
            <a:r>
              <a:rPr lang="zh-CN" altLang="en-US" sz="1600"/>
              <a:t>文章在数据库中的检索信息。     如果文章仅仅是接收，数据库暂时还检索不出来，请提供前两项（导师签名）</a:t>
            </a:r>
            <a:r>
              <a:rPr lang="en-US" altLang="zh-CN" sz="1600"/>
              <a:t>+</a:t>
            </a:r>
            <a:r>
              <a:rPr lang="zh-CN" altLang="en-US" sz="1600"/>
              <a:t>导师签名的接收函及清样。</a:t>
            </a:r>
            <a:endParaRPr lang="zh-CN" altLang="en-US" sz="1600"/>
          </a:p>
        </p:txBody>
      </p:sp>
    </p:spTree>
  </p:cSld>
  <p:clrMapOvr>
    <a:masterClrMapping/>
  </p:clrMapOvr>
  <p:transition spd="med">
    <p:cover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b="1" dirty="0">
                <a:solidFill>
                  <a:schemeClr val="accent2"/>
                </a:solidFill>
                <a:latin typeface="微软雅黑" panose="020B0503020204020204" charset="-122"/>
                <a:ea typeface="微软雅黑" panose="020B0503020204020204" charset="-122"/>
                <a:sym typeface="+mn-ea"/>
              </a:rPr>
              <a:t>九、学位授予审核</a:t>
            </a:r>
            <a:br>
              <a:rPr lang="zh-CN" altLang="en-US" dirty="0">
                <a:solidFill>
                  <a:schemeClr val="accent2"/>
                </a:solidFill>
                <a:ea typeface="黑体" panose="02010609060101010101" pitchFamily="49" charset="-122"/>
              </a:rPr>
            </a:br>
            <a:endParaRPr lang="zh-CN" altLang="en-US"/>
          </a:p>
        </p:txBody>
      </p:sp>
      <p:sp>
        <p:nvSpPr>
          <p:cNvPr id="3" name="内容占位符 2"/>
          <p:cNvSpPr>
            <a:spLocks noGrp="1"/>
          </p:cNvSpPr>
          <p:nvPr>
            <p:ph idx="1"/>
          </p:nvPr>
        </p:nvSpPr>
        <p:spPr/>
        <p:txBody>
          <a:bodyPr/>
          <a:p>
            <a:r>
              <a:rPr lang="en-US" altLang="zh-CN" sz="2400" dirty="0">
                <a:sym typeface="+mn-ea"/>
              </a:rPr>
              <a:t>1</a:t>
            </a:r>
            <a:r>
              <a:rPr lang="zh-CN" altLang="en-US" sz="2400" dirty="0">
                <a:sym typeface="+mn-ea"/>
              </a:rPr>
              <a:t>、审核过程</a:t>
            </a:r>
            <a:endParaRPr lang="zh-CN" altLang="en-US" sz="2400" dirty="0"/>
          </a:p>
          <a:p>
            <a:endParaRPr lang="en-US" altLang="zh-CN" sz="2400" dirty="0">
              <a:sym typeface="+mn-ea"/>
            </a:endParaRPr>
          </a:p>
          <a:p>
            <a:r>
              <a:rPr lang="en-US" altLang="zh-CN" sz="2400" dirty="0">
                <a:sym typeface="+mn-ea"/>
              </a:rPr>
              <a:t>A.</a:t>
            </a:r>
            <a:r>
              <a:rPr lang="zh-CN" altLang="en-US" sz="2400" dirty="0">
                <a:sym typeface="+mn-ea"/>
              </a:rPr>
              <a:t>初审：医院学位评议会议（</a:t>
            </a:r>
            <a:r>
              <a:rPr lang="en-US" altLang="zh-CN" sz="2400" dirty="0">
                <a:sym typeface="+mn-ea"/>
              </a:rPr>
              <a:t>5</a:t>
            </a:r>
            <a:r>
              <a:rPr lang="zh-CN" altLang="en-US" sz="2400" dirty="0">
                <a:sym typeface="+mn-ea"/>
              </a:rPr>
              <a:t>月底）</a:t>
            </a:r>
            <a:endParaRPr lang="zh-CN" altLang="en-US" sz="2400" dirty="0"/>
          </a:p>
          <a:p>
            <a:endParaRPr lang="en-US" altLang="zh-CN" sz="2400" dirty="0">
              <a:sym typeface="+mn-ea"/>
            </a:endParaRPr>
          </a:p>
          <a:p>
            <a:r>
              <a:rPr lang="en-US" altLang="zh-CN" sz="2400" dirty="0">
                <a:sym typeface="+mn-ea"/>
              </a:rPr>
              <a:t>B.</a:t>
            </a:r>
            <a:r>
              <a:rPr lang="zh-CN" altLang="en-US" sz="2400" dirty="0">
                <a:sym typeface="+mn-ea"/>
              </a:rPr>
              <a:t>审核：医学部分委会会议（</a:t>
            </a:r>
            <a:r>
              <a:rPr lang="en-US" altLang="zh-CN" sz="2400" dirty="0">
                <a:sym typeface="+mn-ea"/>
              </a:rPr>
              <a:t>6</a:t>
            </a:r>
            <a:r>
              <a:rPr lang="zh-CN" altLang="en-US" sz="2400" dirty="0">
                <a:sym typeface="+mn-ea"/>
              </a:rPr>
              <a:t>月上旬）</a:t>
            </a:r>
            <a:endParaRPr lang="zh-CN" altLang="en-US" sz="2400" dirty="0"/>
          </a:p>
          <a:p>
            <a:endParaRPr lang="en-US" altLang="zh-CN" sz="2400" dirty="0">
              <a:sym typeface="+mn-ea"/>
            </a:endParaRPr>
          </a:p>
          <a:p>
            <a:r>
              <a:rPr lang="en-US" altLang="zh-CN" sz="2400" dirty="0">
                <a:sym typeface="+mn-ea"/>
              </a:rPr>
              <a:t>C.</a:t>
            </a:r>
            <a:r>
              <a:rPr lang="zh-CN" altLang="en-US" sz="2400" dirty="0">
                <a:sym typeface="+mn-ea"/>
              </a:rPr>
              <a:t>审批：校学位评定委员会（</a:t>
            </a:r>
            <a:r>
              <a:rPr lang="en-US" altLang="zh-CN" sz="2400" dirty="0">
                <a:sym typeface="+mn-ea"/>
              </a:rPr>
              <a:t>6</a:t>
            </a:r>
            <a:r>
              <a:rPr lang="zh-CN" altLang="en-US" sz="2400" dirty="0">
                <a:sym typeface="+mn-ea"/>
              </a:rPr>
              <a:t>月</a:t>
            </a:r>
            <a:r>
              <a:rPr lang="en-US" altLang="zh-CN" sz="2400" dirty="0">
                <a:sym typeface="+mn-ea"/>
              </a:rPr>
              <a:t>20</a:t>
            </a:r>
            <a:r>
              <a:rPr lang="zh-CN" altLang="en-US" sz="2400" dirty="0">
                <a:sym typeface="+mn-ea"/>
              </a:rPr>
              <a:t>日前）</a:t>
            </a:r>
            <a:endParaRPr lang="zh-CN" altLang="en-US" sz="2400" dirty="0"/>
          </a:p>
          <a:p>
            <a:endParaRPr lang="en-US" altLang="zh-CN" dirty="0">
              <a:solidFill>
                <a:srgbClr val="FF0000"/>
              </a:solidFill>
            </a:endParaRPr>
          </a:p>
          <a:p>
            <a:endParaRPr lang="zh-CN" altLang="en-US"/>
          </a:p>
        </p:txBody>
      </p:sp>
    </p:spTree>
  </p:cSld>
  <p:clrMapOvr>
    <a:masterClrMapping/>
  </p:clrMapOvr>
  <p:transition spd="med">
    <p:cover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b="1" dirty="0">
                <a:solidFill>
                  <a:schemeClr val="accent2"/>
                </a:solidFill>
                <a:latin typeface="微软雅黑" panose="020B0503020204020204" charset="-122"/>
                <a:ea typeface="微软雅黑" panose="020B0503020204020204" charset="-122"/>
                <a:sym typeface="+mn-ea"/>
              </a:rPr>
              <a:t>九、学位授予审核</a:t>
            </a:r>
            <a:br>
              <a:rPr lang="zh-CN" altLang="en-US" dirty="0">
                <a:solidFill>
                  <a:schemeClr val="accent2"/>
                </a:solidFill>
                <a:ea typeface="黑体" panose="02010609060101010101" pitchFamily="49" charset="-122"/>
              </a:rPr>
            </a:br>
            <a:endParaRPr lang="zh-CN" altLang="en-US"/>
          </a:p>
        </p:txBody>
      </p:sp>
      <p:sp>
        <p:nvSpPr>
          <p:cNvPr id="3" name="内容占位符 2"/>
          <p:cNvSpPr>
            <a:spLocks noGrp="1"/>
          </p:cNvSpPr>
          <p:nvPr>
            <p:ph idx="1"/>
          </p:nvPr>
        </p:nvSpPr>
        <p:spPr>
          <a:xfrm>
            <a:off x="685800" y="1828800"/>
            <a:ext cx="7696200" cy="4354195"/>
          </a:xfrm>
        </p:spPr>
        <p:txBody>
          <a:bodyPr/>
          <a:p>
            <a:pPr>
              <a:lnSpc>
                <a:spcPct val="90000"/>
              </a:lnSpc>
            </a:pPr>
            <a:r>
              <a:rPr lang="en-US" altLang="zh-CN" sz="2400" dirty="0">
                <a:sym typeface="+mn-ea"/>
              </a:rPr>
              <a:t>2</a:t>
            </a:r>
            <a:r>
              <a:rPr lang="zh-CN" altLang="en-US" sz="2400" dirty="0">
                <a:sym typeface="+mn-ea"/>
              </a:rPr>
              <a:t>、院内学位评议会审核内容：</a:t>
            </a:r>
            <a:endParaRPr lang="zh-CN" altLang="en-US" sz="2400" dirty="0"/>
          </a:p>
          <a:p>
            <a:pPr marL="514350" indent="-514350">
              <a:lnSpc>
                <a:spcPct val="90000"/>
              </a:lnSpc>
              <a:buFont typeface="+mj-lt"/>
              <a:buAutoNum type="alphaUcPeriod"/>
            </a:pPr>
            <a:r>
              <a:rPr lang="zh-CN" altLang="en-US" sz="2400" dirty="0">
                <a:sym typeface="+mn-ea"/>
              </a:rPr>
              <a:t>课程成绩：</a:t>
            </a:r>
            <a:r>
              <a:rPr lang="zh-CN" altLang="en-US" sz="2400" b="1" dirty="0">
                <a:solidFill>
                  <a:srgbClr val="C00000"/>
                </a:solidFill>
                <a:sym typeface="+mn-ea"/>
              </a:rPr>
              <a:t>成绩合格，修够学分</a:t>
            </a:r>
            <a:endParaRPr lang="zh-CN" altLang="en-US" sz="2400" b="1" dirty="0">
              <a:solidFill>
                <a:srgbClr val="C00000"/>
              </a:solidFill>
            </a:endParaRPr>
          </a:p>
          <a:p>
            <a:pPr marL="514350" indent="-514350">
              <a:lnSpc>
                <a:spcPct val="90000"/>
              </a:lnSpc>
              <a:buFont typeface="+mj-lt"/>
              <a:buAutoNum type="alphaUcPeriod"/>
            </a:pPr>
            <a:r>
              <a:rPr lang="zh-CN" altLang="en-US" sz="2400" dirty="0">
                <a:sym typeface="+mn-ea"/>
              </a:rPr>
              <a:t>论文答辩情况</a:t>
            </a:r>
            <a:r>
              <a:rPr lang="en-US" altLang="zh-CN" sz="2400" dirty="0">
                <a:sym typeface="+mn-ea"/>
              </a:rPr>
              <a:t>/</a:t>
            </a:r>
            <a:r>
              <a:rPr lang="zh-CN" altLang="en-US" sz="2400" dirty="0">
                <a:sym typeface="+mn-ea"/>
              </a:rPr>
              <a:t>评阅情况：答辩委员会决议</a:t>
            </a:r>
            <a:endParaRPr lang="zh-CN" altLang="en-US" sz="2400" dirty="0"/>
          </a:p>
          <a:p>
            <a:pPr marL="514350" indent="-514350">
              <a:lnSpc>
                <a:spcPct val="90000"/>
              </a:lnSpc>
              <a:buFont typeface="+mj-lt"/>
              <a:buAutoNum type="alphaUcPeriod"/>
            </a:pPr>
            <a:r>
              <a:rPr lang="zh-CN" altLang="en-US" sz="2400" b="1" dirty="0">
                <a:solidFill>
                  <a:srgbClr val="C00000"/>
                </a:solidFill>
                <a:sym typeface="+mn-ea"/>
              </a:rPr>
              <a:t>发表学术论文情况</a:t>
            </a:r>
            <a:r>
              <a:rPr lang="zh-CN" altLang="en-US" sz="2400" dirty="0">
                <a:sym typeface="+mn-ea"/>
              </a:rPr>
              <a:t>：作者署名排名、单位署名排名、文章内容（与学位论文关联性）、期刊级别、发表时间</a:t>
            </a:r>
            <a:endParaRPr lang="zh-CN" altLang="en-US" sz="2400" dirty="0"/>
          </a:p>
          <a:p>
            <a:pPr marL="514350" indent="-514350">
              <a:lnSpc>
                <a:spcPct val="90000"/>
              </a:lnSpc>
              <a:buFont typeface="+mj-lt"/>
              <a:buAutoNum type="alphaUcPeriod"/>
            </a:pPr>
            <a:r>
              <a:rPr lang="zh-CN" altLang="en-US" sz="2400" dirty="0">
                <a:sym typeface="+mn-ea"/>
              </a:rPr>
              <a:t>思想品德、学术规范：考试作弊、学术失范情节严重</a:t>
            </a:r>
            <a:endParaRPr lang="zh-CN" altLang="en-US" sz="2400" dirty="0"/>
          </a:p>
          <a:p>
            <a:endParaRPr lang="zh-CN" altLang="en-US" sz="2400"/>
          </a:p>
        </p:txBody>
      </p:sp>
    </p:spTree>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b="1" dirty="0">
                <a:solidFill>
                  <a:schemeClr val="accent2"/>
                </a:solidFill>
                <a:latin typeface="微软雅黑" panose="020B0503020204020204" charset="-122"/>
                <a:ea typeface="微软雅黑" panose="020B0503020204020204" charset="-122"/>
                <a:sym typeface="+mn-ea"/>
              </a:rPr>
              <a:t>九、学位授予审核</a:t>
            </a:r>
            <a:br>
              <a:rPr lang="zh-CN" altLang="en-US" dirty="0">
                <a:solidFill>
                  <a:schemeClr val="accent2"/>
                </a:solidFill>
                <a:ea typeface="黑体" panose="02010609060101010101" pitchFamily="49" charset="-122"/>
              </a:rPr>
            </a:br>
            <a:endParaRPr lang="zh-CN" altLang="en-US"/>
          </a:p>
        </p:txBody>
      </p:sp>
      <p:sp>
        <p:nvSpPr>
          <p:cNvPr id="3" name="内容占位符 2"/>
          <p:cNvSpPr>
            <a:spLocks noGrp="1"/>
          </p:cNvSpPr>
          <p:nvPr>
            <p:ph idx="1"/>
          </p:nvPr>
        </p:nvSpPr>
        <p:spPr/>
        <p:txBody>
          <a:bodyPr/>
          <a:p>
            <a:r>
              <a:rPr lang="en-US" altLang="zh-CN" sz="2400" b="1" dirty="0">
                <a:solidFill>
                  <a:srgbClr val="C00000"/>
                </a:solidFill>
                <a:sym typeface="+mn-ea"/>
              </a:rPr>
              <a:t>3</a:t>
            </a:r>
            <a:r>
              <a:rPr lang="zh-CN" altLang="en-US" sz="2400" b="1" dirty="0">
                <a:solidFill>
                  <a:srgbClr val="C00000"/>
                </a:solidFill>
                <a:sym typeface="+mn-ea"/>
              </a:rPr>
              <a:t>、发表用以申请学位的学术成果要求</a:t>
            </a:r>
            <a:endParaRPr lang="zh-CN" altLang="en-US" sz="2400" b="1" dirty="0">
              <a:solidFill>
                <a:srgbClr val="C00000"/>
              </a:solidFill>
              <a:sym typeface="+mn-ea"/>
            </a:endParaRPr>
          </a:p>
          <a:p>
            <a:endParaRPr lang="zh-CN" altLang="en-US" sz="2400"/>
          </a:p>
          <a:p>
            <a:r>
              <a:rPr lang="zh-CN" altLang="en-US" sz="2400">
                <a:hlinkClick r:id="rId1" action="ppaction://hlinkfile"/>
              </a:rPr>
              <a:t>中山大学附属第三医院研究生申请学位发表学术成果规定（2021级启用）.pdf</a:t>
            </a:r>
            <a:endParaRPr lang="zh-CN" altLang="en-US" sz="2400"/>
          </a:p>
        </p:txBody>
      </p:sp>
    </p:spTree>
  </p:cSld>
  <p:clrMapOvr>
    <a:masterClrMapping/>
  </p:clrMapOvr>
  <p:transition spd="med">
    <p:cover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02665" y="165100"/>
            <a:ext cx="6870700" cy="980440"/>
          </a:xfrm>
        </p:spPr>
        <p:txBody>
          <a:bodyPr/>
          <a:p>
            <a:r>
              <a:rPr lang="zh-CN" altLang="en-US" sz="2800" b="1" dirty="0">
                <a:solidFill>
                  <a:schemeClr val="accent2"/>
                </a:solidFill>
                <a:latin typeface="微软雅黑" panose="020B0503020204020204" charset="-122"/>
                <a:ea typeface="微软雅黑" panose="020B0503020204020204" charset="-122"/>
                <a:sym typeface="+mn-ea"/>
              </a:rPr>
              <a:t>九、学位授予审核</a:t>
            </a:r>
            <a:endParaRPr lang="zh-CN" altLang="en-US" sz="28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812165" y="1360170"/>
            <a:ext cx="7696200" cy="5279390"/>
          </a:xfrm>
        </p:spPr>
        <p:txBody>
          <a:bodyPr/>
          <a:p>
            <a:pPr>
              <a:lnSpc>
                <a:spcPct val="80000"/>
              </a:lnSpc>
            </a:pPr>
            <a:r>
              <a:rPr lang="en-US" altLang="zh-CN" sz="2400" dirty="0" smtClean="0">
                <a:sym typeface="+mn-ea"/>
              </a:rPr>
              <a:t>1</a:t>
            </a:r>
            <a:r>
              <a:rPr lang="zh-CN" altLang="en-US" sz="2400" dirty="0" smtClean="0">
                <a:sym typeface="+mn-ea"/>
              </a:rPr>
              <a:t>、</a:t>
            </a:r>
            <a:r>
              <a:rPr lang="zh-CN" altLang="en-US" sz="2400" dirty="0">
                <a:sym typeface="+mn-ea"/>
              </a:rPr>
              <a:t>本人排名第一或导师第一本人第二（排名非第一但并列第一者有具体要求）</a:t>
            </a:r>
            <a:endParaRPr lang="zh-CN" altLang="en-US" sz="2400" dirty="0"/>
          </a:p>
          <a:p>
            <a:pPr>
              <a:lnSpc>
                <a:spcPct val="80000"/>
              </a:lnSpc>
            </a:pPr>
            <a:r>
              <a:rPr lang="en-US" altLang="zh-CN" sz="2400" dirty="0" smtClean="0">
                <a:sym typeface="+mn-ea"/>
              </a:rPr>
              <a:t>2</a:t>
            </a:r>
            <a:r>
              <a:rPr lang="zh-CN" altLang="en-US" sz="2400" dirty="0" smtClean="0">
                <a:sym typeface="+mn-ea"/>
              </a:rPr>
              <a:t>、</a:t>
            </a:r>
            <a:r>
              <a:rPr lang="zh-CN" altLang="en-US" sz="2400" dirty="0">
                <a:sym typeface="+mn-ea"/>
              </a:rPr>
              <a:t>中山大学附属第三医院为第一署名单位（提醒：国外联合培养者署名问</a:t>
            </a:r>
            <a:r>
              <a:rPr lang="zh-CN" altLang="en-US" sz="2400" dirty="0" smtClean="0">
                <a:sym typeface="+mn-ea"/>
              </a:rPr>
              <a:t>题，除公派留学者，且本人为第一作者（包含并列第一）时，我院可署第二单位，其他情况我院需为第一单位才可）</a:t>
            </a:r>
            <a:endParaRPr lang="zh-CN" altLang="en-US" sz="2400" dirty="0"/>
          </a:p>
          <a:p>
            <a:pPr>
              <a:lnSpc>
                <a:spcPct val="80000"/>
              </a:lnSpc>
            </a:pPr>
            <a:r>
              <a:rPr lang="en-US" altLang="zh-CN" sz="2400" dirty="0">
                <a:sym typeface="+mn-ea"/>
              </a:rPr>
              <a:t>4</a:t>
            </a:r>
            <a:r>
              <a:rPr lang="zh-CN" altLang="en-US" sz="2400" dirty="0">
                <a:sym typeface="+mn-ea"/>
              </a:rPr>
              <a:t>、正式发表时间：国内</a:t>
            </a:r>
            <a:r>
              <a:rPr lang="zh-CN" altLang="en-US" sz="2400" dirty="0" smtClean="0">
                <a:sym typeface="+mn-ea"/>
              </a:rPr>
              <a:t>刊物</a:t>
            </a:r>
            <a:r>
              <a:rPr lang="en-US" altLang="zh-CN" sz="2400" b="1" dirty="0" smtClean="0">
                <a:solidFill>
                  <a:srgbClr val="FF0000"/>
                </a:solidFill>
                <a:sym typeface="+mn-ea"/>
              </a:rPr>
              <a:t>5</a:t>
            </a:r>
            <a:r>
              <a:rPr lang="zh-CN" altLang="en-US" sz="2400" b="1" dirty="0" smtClean="0">
                <a:solidFill>
                  <a:srgbClr val="FF0000"/>
                </a:solidFill>
                <a:sym typeface="+mn-ea"/>
              </a:rPr>
              <a:t>月底前</a:t>
            </a:r>
            <a:r>
              <a:rPr lang="zh-CN" altLang="en-US" sz="2400" dirty="0" smtClean="0">
                <a:sym typeface="+mn-ea"/>
              </a:rPr>
              <a:t>正式刊出；</a:t>
            </a:r>
            <a:r>
              <a:rPr lang="zh-CN" altLang="en-US" sz="2400" dirty="0">
                <a:sym typeface="+mn-ea"/>
              </a:rPr>
              <a:t>国（境）外刊物可以是正式录用通</a:t>
            </a:r>
            <a:r>
              <a:rPr lang="zh-CN" altLang="en-US" sz="2400" dirty="0" smtClean="0">
                <a:sym typeface="+mn-ea"/>
              </a:rPr>
              <a:t>知（提交附导师签字的接收函、稿件清样）</a:t>
            </a:r>
            <a:endParaRPr lang="zh-CN" altLang="en-US" sz="2400" dirty="0"/>
          </a:p>
          <a:p>
            <a:pPr>
              <a:lnSpc>
                <a:spcPct val="80000"/>
              </a:lnSpc>
            </a:pPr>
            <a:r>
              <a:rPr lang="en-US" altLang="zh-CN" sz="2400" dirty="0" smtClean="0">
                <a:solidFill>
                  <a:srgbClr val="C00000"/>
                </a:solidFill>
                <a:sym typeface="+mn-ea"/>
              </a:rPr>
              <a:t>submitted, received, reviewed, revised, provisionally accepted</a:t>
            </a:r>
            <a:r>
              <a:rPr lang="zh-CN" altLang="en-US" sz="2400" dirty="0" smtClean="0">
                <a:solidFill>
                  <a:srgbClr val="C00000"/>
                </a:solidFill>
                <a:ea typeface="宋体" panose="02010600030101010101" pitchFamily="2" charset="-122"/>
                <a:sym typeface="+mn-ea"/>
              </a:rPr>
              <a:t>（均不符合）</a:t>
            </a:r>
            <a:endParaRPr lang="zh-CN" altLang="en-US" sz="2400" dirty="0" smtClean="0">
              <a:solidFill>
                <a:srgbClr val="C00000"/>
              </a:solidFill>
              <a:ea typeface="宋体" panose="02010600030101010101" pitchFamily="2" charset="-122"/>
            </a:endParaRPr>
          </a:p>
          <a:p>
            <a:pPr>
              <a:lnSpc>
                <a:spcPct val="80000"/>
              </a:lnSpc>
            </a:pPr>
            <a:r>
              <a:rPr lang="en-US" altLang="zh-CN" sz="2400" dirty="0" smtClean="0">
                <a:solidFill>
                  <a:schemeClr val="accent2"/>
                </a:solidFill>
                <a:sym typeface="+mn-ea"/>
              </a:rPr>
              <a:t>accepted, online, in </a:t>
            </a:r>
            <a:r>
              <a:rPr lang="en-US" altLang="zh-CN" sz="2400" dirty="0">
                <a:solidFill>
                  <a:schemeClr val="accent2"/>
                </a:solidFill>
                <a:sym typeface="+mn-ea"/>
              </a:rPr>
              <a:t>press</a:t>
            </a:r>
            <a:r>
              <a:rPr lang="en-US" altLang="zh-CN" sz="2400" dirty="0" smtClean="0">
                <a:solidFill>
                  <a:schemeClr val="accent2"/>
                </a:solidFill>
                <a:sym typeface="+mn-ea"/>
              </a:rPr>
              <a:t>, published</a:t>
            </a:r>
            <a:r>
              <a:rPr lang="zh-CN" altLang="en-US" sz="2400" dirty="0" smtClean="0">
                <a:solidFill>
                  <a:schemeClr val="accent2"/>
                </a:solidFill>
                <a:ea typeface="宋体" panose="02010600030101010101" pitchFamily="2" charset="-122"/>
                <a:sym typeface="+mn-ea"/>
              </a:rPr>
              <a:t>（均符合）</a:t>
            </a:r>
            <a:endParaRPr lang="zh-CN" altLang="en-US" sz="2400" dirty="0" smtClean="0">
              <a:solidFill>
                <a:schemeClr val="accent2"/>
              </a:solidFill>
              <a:ea typeface="宋体" panose="02010600030101010101" pitchFamily="2" charset="-122"/>
            </a:endParaRPr>
          </a:p>
          <a:p>
            <a:pPr>
              <a:lnSpc>
                <a:spcPct val="80000"/>
              </a:lnSpc>
            </a:pPr>
            <a:r>
              <a:rPr lang="en-US" altLang="zh-CN" sz="2400" dirty="0">
                <a:sym typeface="+mn-ea"/>
              </a:rPr>
              <a:t>5</a:t>
            </a:r>
            <a:r>
              <a:rPr lang="zh-CN" altLang="en-US" sz="2400" dirty="0" smtClean="0">
                <a:sym typeface="+mn-ea"/>
              </a:rPr>
              <a:t>、发表文</a:t>
            </a:r>
            <a:r>
              <a:rPr lang="zh-CN" altLang="en-US" sz="2400" dirty="0">
                <a:sym typeface="+mn-ea"/>
              </a:rPr>
              <a:t>章内容</a:t>
            </a:r>
            <a:r>
              <a:rPr lang="zh-CN" altLang="en-US" sz="2400" dirty="0" smtClean="0">
                <a:sym typeface="+mn-ea"/>
              </a:rPr>
              <a:t>属学位论</a:t>
            </a:r>
            <a:r>
              <a:rPr lang="zh-CN" altLang="en-US" sz="2400" dirty="0">
                <a:sym typeface="+mn-ea"/>
              </a:rPr>
              <a:t>文重要组成部分</a:t>
            </a:r>
            <a:endParaRPr lang="zh-CN" altLang="en-US" sz="2400" dirty="0"/>
          </a:p>
          <a:p>
            <a:pPr>
              <a:lnSpc>
                <a:spcPct val="80000"/>
              </a:lnSpc>
            </a:pPr>
            <a:r>
              <a:rPr lang="en-US" altLang="zh-CN" sz="2400" dirty="0">
                <a:sym typeface="+mn-ea"/>
              </a:rPr>
              <a:t>6</a:t>
            </a:r>
            <a:r>
              <a:rPr lang="zh-CN" altLang="en-US" sz="2400" dirty="0">
                <a:sym typeface="+mn-ea"/>
              </a:rPr>
              <a:t>、留学生同等要求</a:t>
            </a:r>
            <a:endParaRPr lang="zh-CN" altLang="en-US" sz="2400" dirty="0"/>
          </a:p>
          <a:p>
            <a:pPr>
              <a:lnSpc>
                <a:spcPct val="80000"/>
              </a:lnSpc>
            </a:pPr>
            <a:r>
              <a:rPr lang="en-US" altLang="zh-CN" sz="2400" dirty="0">
                <a:sym typeface="+mn-ea"/>
              </a:rPr>
              <a:t>7</a:t>
            </a:r>
            <a:r>
              <a:rPr lang="zh-CN" altLang="en-US" sz="2400" dirty="0">
                <a:sym typeface="+mn-ea"/>
              </a:rPr>
              <a:t>、提</a:t>
            </a:r>
            <a:r>
              <a:rPr lang="zh-CN" altLang="en-US" sz="2400" dirty="0" smtClean="0">
                <a:sym typeface="+mn-ea"/>
              </a:rPr>
              <a:t>交发表论</a:t>
            </a:r>
            <a:r>
              <a:rPr lang="zh-CN" altLang="en-US" sz="2400" dirty="0">
                <a:sym typeface="+mn-ea"/>
              </a:rPr>
              <a:t>文时间</a:t>
            </a:r>
            <a:r>
              <a:rPr lang="zh-CN" altLang="en-US" sz="2400" dirty="0" smtClean="0">
                <a:sym typeface="+mn-ea"/>
              </a:rPr>
              <a:t>：</a:t>
            </a:r>
            <a:r>
              <a:rPr lang="en-US" altLang="zh-CN" sz="2400" b="1" dirty="0" smtClean="0">
                <a:solidFill>
                  <a:srgbClr val="C00000"/>
                </a:solidFill>
                <a:sym typeface="+mn-ea"/>
              </a:rPr>
              <a:t>5</a:t>
            </a:r>
            <a:r>
              <a:rPr lang="zh-CN" altLang="en-US" sz="2400" b="1" dirty="0">
                <a:solidFill>
                  <a:srgbClr val="C00000"/>
                </a:solidFill>
                <a:sym typeface="+mn-ea"/>
              </a:rPr>
              <a:t>月</a:t>
            </a:r>
            <a:r>
              <a:rPr lang="en-US" altLang="zh-CN" sz="2400" b="1" dirty="0" smtClean="0">
                <a:solidFill>
                  <a:srgbClr val="C00000"/>
                </a:solidFill>
                <a:sym typeface="+mn-ea"/>
              </a:rPr>
              <a:t>25</a:t>
            </a:r>
            <a:r>
              <a:rPr lang="zh-CN" altLang="en-US" sz="2400" b="1" dirty="0" smtClean="0">
                <a:solidFill>
                  <a:srgbClr val="C00000"/>
                </a:solidFill>
                <a:sym typeface="+mn-ea"/>
              </a:rPr>
              <a:t>日前</a:t>
            </a:r>
            <a:r>
              <a:rPr lang="zh-CN" altLang="en-US" sz="2400" dirty="0">
                <a:sym typeface="+mn-ea"/>
              </a:rPr>
              <a:t>（与答辩材料一起提交）</a:t>
            </a:r>
            <a:endParaRPr lang="zh-CN" altLang="en-US" sz="2400" dirty="0"/>
          </a:p>
          <a:p>
            <a:endParaRPr lang="zh-CN" altLang="en-US" sz="2400" dirty="0"/>
          </a:p>
        </p:txBody>
      </p:sp>
    </p:spTree>
  </p:cSld>
  <p:clrMapOvr>
    <a:masterClrMapping/>
  </p:clrMapOvr>
  <p:transition spd="med">
    <p:cover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152400" y="609600"/>
            <a:ext cx="8142287" cy="554037"/>
          </a:xfrm>
        </p:spPr>
        <p:txBody>
          <a:bodyPr/>
          <a:lstStyle/>
          <a:p>
            <a:r>
              <a:rPr lang="zh-CN" altLang="en-US" sz="2800" b="1" dirty="0">
                <a:solidFill>
                  <a:schemeClr val="accent2"/>
                </a:solidFill>
                <a:latin typeface="微软雅黑" panose="020B0503020204020204" charset="-122"/>
                <a:ea typeface="微软雅黑" panose="020B0503020204020204" charset="-122"/>
              </a:rPr>
              <a:t>十、论文抽查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25347" name="Rectangle 3"/>
          <p:cNvSpPr>
            <a:spLocks noGrp="1" noChangeArrowheads="1"/>
          </p:cNvSpPr>
          <p:nvPr>
            <p:ph idx="1"/>
          </p:nvPr>
        </p:nvSpPr>
        <p:spPr>
          <a:xfrm>
            <a:off x="457200" y="1371600"/>
            <a:ext cx="7924800" cy="4267200"/>
          </a:xfrm>
        </p:spPr>
        <p:txBody>
          <a:bodyPr/>
          <a:lstStyle/>
          <a:p>
            <a:pPr>
              <a:lnSpc>
                <a:spcPct val="150000"/>
              </a:lnSpc>
            </a:pPr>
            <a:r>
              <a:rPr lang="zh-CN" altLang="en-US" sz="2000" dirty="0"/>
              <a:t>教育部（博士</a:t>
            </a:r>
            <a:r>
              <a:rPr lang="en-US" altLang="zh-CN" sz="2000" dirty="0"/>
              <a:t>10%</a:t>
            </a:r>
            <a:r>
              <a:rPr lang="zh-CN" altLang="en-US" sz="2000" dirty="0"/>
              <a:t>）、广东省（硕士</a:t>
            </a:r>
            <a:r>
              <a:rPr lang="en-US" altLang="zh-CN" sz="2000" dirty="0"/>
              <a:t>5%</a:t>
            </a:r>
            <a:r>
              <a:rPr lang="zh-CN" altLang="en-US" sz="2000" dirty="0"/>
              <a:t>）、学校抽查：研究生培养质量评估，学科建设评估，学科排名，医院研究生教育绩效考核</a:t>
            </a:r>
            <a:endParaRPr lang="zh-CN" altLang="en-US" sz="2000" dirty="0"/>
          </a:p>
          <a:p>
            <a:pPr>
              <a:lnSpc>
                <a:spcPct val="150000"/>
              </a:lnSpc>
            </a:pPr>
            <a:r>
              <a:rPr lang="zh-CN" altLang="en-US" sz="2000" dirty="0"/>
              <a:t>学校论文抽查：随机抽查与监督抽查（两轮抽查：学位办、学风办）</a:t>
            </a:r>
            <a:endParaRPr lang="zh-CN" altLang="en-US" sz="2000" dirty="0"/>
          </a:p>
          <a:p>
            <a:pPr>
              <a:lnSpc>
                <a:spcPct val="150000"/>
              </a:lnSpc>
            </a:pPr>
            <a:r>
              <a:rPr lang="zh-CN" altLang="en-US" sz="2000" dirty="0"/>
              <a:t>学校监督抽查因素：</a:t>
            </a:r>
            <a:endParaRPr lang="zh-CN" altLang="en-US" sz="2000" dirty="0"/>
          </a:p>
          <a:p>
            <a:pPr>
              <a:lnSpc>
                <a:spcPct val="150000"/>
              </a:lnSpc>
              <a:buNone/>
            </a:pPr>
            <a:r>
              <a:rPr lang="zh-CN" altLang="en-US" sz="2000" dirty="0" smtClean="0"/>
              <a:t>         </a:t>
            </a:r>
            <a:r>
              <a:rPr lang="zh-CN" altLang="en-US" sz="2000" b="1" dirty="0" smtClean="0"/>
              <a:t> </a:t>
            </a:r>
            <a:r>
              <a:rPr lang="zh-CN" altLang="en-US" sz="2000" b="1" dirty="0">
                <a:solidFill>
                  <a:srgbClr val="C00000"/>
                </a:solidFill>
              </a:rPr>
              <a:t>重合度检测结果重度、论文评阅问题、 问题答辩、超期申请学位、在职人员的论文、高龄导师指导的论文、多生导师指导的论文、新导师指导的论文、 疑似有质量问题的论文 、延期毕业学生、领导干部作为导师的论文等    </a:t>
            </a:r>
            <a:endParaRPr lang="zh-CN" altLang="en-US" sz="2000" b="1" dirty="0">
              <a:solidFill>
                <a:srgbClr val="C00000"/>
              </a:solidFill>
            </a:endParaRPr>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685800" y="152400"/>
            <a:ext cx="6781800" cy="914400"/>
          </a:xfrm>
        </p:spPr>
        <p:txBody>
          <a:bodyPr/>
          <a:lstStyle/>
          <a:p>
            <a:r>
              <a:rPr lang="zh-CN" altLang="en-US" sz="2800" b="1" dirty="0">
                <a:solidFill>
                  <a:schemeClr val="accent2"/>
                </a:solidFill>
                <a:latin typeface="微软雅黑" panose="020B0503020204020204" charset="-122"/>
                <a:ea typeface="微软雅黑" panose="020B0503020204020204" charset="-122"/>
              </a:rPr>
              <a:t>十、论文抽查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61187" name="Rectangle 3"/>
          <p:cNvSpPr>
            <a:spLocks noGrp="1" noChangeArrowheads="1"/>
          </p:cNvSpPr>
          <p:nvPr>
            <p:ph idx="1"/>
          </p:nvPr>
        </p:nvSpPr>
        <p:spPr>
          <a:xfrm>
            <a:off x="685800" y="1371600"/>
            <a:ext cx="7696200" cy="3657600"/>
          </a:xfrm>
        </p:spPr>
        <p:txBody>
          <a:bodyPr/>
          <a:lstStyle/>
          <a:p>
            <a:pPr marL="0" indent="0">
              <a:lnSpc>
                <a:spcPct val="90000"/>
              </a:lnSpc>
              <a:buNone/>
            </a:pPr>
            <a:r>
              <a:rPr lang="zh-CN" altLang="en-US" sz="2400" dirty="0">
                <a:solidFill>
                  <a:srgbClr val="C00000"/>
                </a:solidFill>
              </a:rPr>
              <a:t>问题论文不良影响：</a:t>
            </a:r>
            <a:endParaRPr lang="zh-CN" altLang="en-US" sz="2400" dirty="0">
              <a:solidFill>
                <a:srgbClr val="C00000"/>
              </a:solidFill>
            </a:endParaRPr>
          </a:p>
          <a:p>
            <a:pPr marL="0" indent="0">
              <a:lnSpc>
                <a:spcPct val="90000"/>
              </a:lnSpc>
              <a:buNone/>
            </a:pPr>
            <a:endParaRPr lang="zh-CN" altLang="en-US" sz="2400" dirty="0">
              <a:solidFill>
                <a:srgbClr val="C00000"/>
              </a:solidFill>
            </a:endParaRPr>
          </a:p>
          <a:p>
            <a:pPr>
              <a:lnSpc>
                <a:spcPct val="90000"/>
              </a:lnSpc>
              <a:buFont typeface="Wingdings" panose="05000000000000000000" charset="0"/>
              <a:buChar char="l"/>
            </a:pPr>
            <a:r>
              <a:rPr lang="zh-CN" altLang="en-US" sz="2400" dirty="0"/>
              <a:t>影响学院和导师学术声誉</a:t>
            </a:r>
            <a:endParaRPr lang="zh-CN" altLang="en-US" sz="2400" dirty="0"/>
          </a:p>
          <a:p>
            <a:pPr marL="0" indent="0">
              <a:lnSpc>
                <a:spcPct val="90000"/>
              </a:lnSpc>
              <a:buFont typeface="Wingdings" panose="05000000000000000000" charset="0"/>
              <a:buNone/>
            </a:pPr>
            <a:r>
              <a:rPr lang="zh-CN" altLang="en-US" sz="2400" dirty="0"/>
              <a:t>                  </a:t>
            </a:r>
            <a:endParaRPr lang="zh-CN" altLang="en-US" sz="2400" dirty="0"/>
          </a:p>
          <a:p>
            <a:pPr>
              <a:lnSpc>
                <a:spcPct val="90000"/>
              </a:lnSpc>
              <a:buFont typeface="Wingdings" panose="05000000000000000000" charset="0"/>
              <a:buChar char="l"/>
            </a:pPr>
            <a:r>
              <a:rPr lang="zh-CN" altLang="en-US" sz="2400" dirty="0"/>
              <a:t>核减招生指标、校长诫勉谈话</a:t>
            </a:r>
            <a:endParaRPr lang="zh-CN" altLang="en-US" sz="2400" dirty="0"/>
          </a:p>
          <a:p>
            <a:pPr marL="0" indent="0">
              <a:lnSpc>
                <a:spcPct val="90000"/>
              </a:lnSpc>
              <a:buFont typeface="Wingdings" panose="05000000000000000000" charset="0"/>
              <a:buNone/>
            </a:pPr>
            <a:endParaRPr lang="zh-CN" altLang="en-US" sz="2400" dirty="0"/>
          </a:p>
          <a:p>
            <a:pPr>
              <a:lnSpc>
                <a:spcPct val="90000"/>
              </a:lnSpc>
              <a:buFont typeface="Wingdings" panose="05000000000000000000" charset="0"/>
              <a:buChar char="l"/>
            </a:pPr>
            <a:r>
              <a:rPr lang="zh-CN" altLang="en-US" sz="2400" dirty="0"/>
              <a:t>教育部质量约谈、限期整改或撤销学位授权点</a:t>
            </a:r>
            <a:endParaRPr lang="zh-CN" altLang="en-US" sz="2400" dirty="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4200" y="909955"/>
            <a:ext cx="7797800" cy="3993515"/>
          </a:xfrm>
        </p:spPr>
        <p:txBody>
          <a:bodyPr/>
          <a:p>
            <a:pPr marL="514350" indent="-514350">
              <a:buFont typeface="+mj-lt"/>
              <a:buAutoNum type="arabicPeriod"/>
            </a:pPr>
            <a:r>
              <a:rPr lang="zh-CN" altLang="en-US" sz="2400"/>
              <a:t>上半年</a:t>
            </a:r>
            <a:r>
              <a:rPr lang="en-US" altLang="zh-CN" sz="2400"/>
              <a:t>:</a:t>
            </a:r>
            <a:r>
              <a:rPr lang="zh-CN" altLang="en-US" sz="2400"/>
              <a:t>预答辩——系统申请答辩——查重——送审——答辩前备案——举行答辩会</a:t>
            </a:r>
            <a:endParaRPr lang="zh-CN" altLang="en-US" sz="2400"/>
          </a:p>
          <a:p>
            <a:pPr marL="0" indent="0">
              <a:buNone/>
            </a:pPr>
            <a:endParaRPr lang="zh-CN" altLang="en-US"/>
          </a:p>
          <a:p>
            <a:pPr marL="0" indent="0">
              <a:buNone/>
            </a:pPr>
            <a:endParaRPr lang="zh-CN" altLang="en-US"/>
          </a:p>
          <a:p>
            <a:pPr marL="0" indent="0">
              <a:buNone/>
            </a:pPr>
            <a:endParaRPr lang="zh-CN" altLang="en-US" dirty="0" smtClean="0">
              <a:sym typeface="+mn-ea"/>
            </a:endParaRPr>
          </a:p>
          <a:p>
            <a:pPr marL="0" indent="0">
              <a:buNone/>
            </a:pPr>
            <a:endParaRPr lang="zh-CN" altLang="en-US" dirty="0" smtClean="0">
              <a:sym typeface="+mn-ea"/>
            </a:endParaRPr>
          </a:p>
          <a:p>
            <a:pPr marL="0" indent="0">
              <a:buNone/>
            </a:pPr>
            <a:endParaRPr lang="zh-CN" altLang="en-US" dirty="0" smtClean="0">
              <a:sym typeface="+mn-ea"/>
            </a:endParaRPr>
          </a:p>
          <a:p>
            <a:pPr marL="0" indent="0">
              <a:buNone/>
            </a:pPr>
            <a:endParaRPr lang="zh-CN" altLang="en-US" dirty="0" smtClean="0">
              <a:sym typeface="+mn-ea"/>
            </a:endParaRPr>
          </a:p>
          <a:p>
            <a:pPr marL="0" indent="0">
              <a:buFont typeface="Wingdings" panose="05000000000000000000" charset="0"/>
              <a:buNone/>
            </a:pPr>
            <a:endParaRPr lang="zh-CN" altLang="en-US" sz="2400" dirty="0" smtClean="0">
              <a:sym typeface="+mn-ea"/>
            </a:endParaRPr>
          </a:p>
          <a:p>
            <a:pPr marL="0" indent="0">
              <a:buFont typeface="Wingdings" panose="05000000000000000000" charset="0"/>
              <a:buNone/>
            </a:pPr>
            <a:r>
              <a:rPr lang="zh-CN" altLang="en-US" sz="2400" dirty="0" smtClean="0">
                <a:sym typeface="+mn-ea"/>
              </a:rPr>
              <a:t> </a:t>
            </a:r>
            <a:r>
              <a:rPr lang="en-US" altLang="zh-CN" sz="2400" dirty="0" smtClean="0">
                <a:sym typeface="+mn-ea"/>
              </a:rPr>
              <a:t>               </a:t>
            </a:r>
            <a:r>
              <a:rPr lang="zh-CN" altLang="en-US" sz="2400" dirty="0" smtClean="0">
                <a:sym typeface="+mn-ea"/>
              </a:rPr>
              <a:t>硕士的答辩全部为毕业答辩</a:t>
            </a:r>
            <a:r>
              <a:rPr lang="en-US" altLang="zh-CN" sz="2400" dirty="0" smtClean="0">
                <a:sym typeface="+mn-ea"/>
              </a:rPr>
              <a:t>+</a:t>
            </a:r>
            <a:r>
              <a:rPr lang="zh-CN" altLang="en-US" sz="2400" dirty="0" smtClean="0">
                <a:sym typeface="+mn-ea"/>
              </a:rPr>
              <a:t>学位答辩       </a:t>
            </a:r>
            <a:endParaRPr lang="zh-CN" altLang="en-US" sz="2400" dirty="0" smtClean="0">
              <a:sym typeface="+mn-ea"/>
            </a:endParaRPr>
          </a:p>
          <a:p>
            <a:pPr marL="0" indent="0">
              <a:buNone/>
            </a:pPr>
            <a:r>
              <a:rPr lang="zh-CN" altLang="en-US" sz="2400" dirty="0" smtClean="0">
                <a:sym typeface="+mn-ea"/>
              </a:rPr>
              <a:t>       </a:t>
            </a:r>
            <a:endParaRPr lang="zh-CN" altLang="en-US" sz="2400" dirty="0" smtClean="0">
              <a:sym typeface="+mn-ea"/>
            </a:endParaRPr>
          </a:p>
          <a:p>
            <a:pPr marL="0" indent="0">
              <a:buNone/>
            </a:pPr>
            <a:endParaRPr lang="zh-CN" altLang="en-US" dirty="0">
              <a:solidFill>
                <a:srgbClr val="FF0000"/>
              </a:solidFill>
            </a:endParaRPr>
          </a:p>
          <a:p>
            <a:pPr marL="0" indent="0">
              <a:buNone/>
            </a:pPr>
            <a:endParaRPr lang="zh-CN" altLang="en-US"/>
          </a:p>
        </p:txBody>
      </p:sp>
      <p:sp>
        <p:nvSpPr>
          <p:cNvPr id="10" name="文本框 9"/>
          <p:cNvSpPr txBox="1"/>
          <p:nvPr>
            <p:custDataLst>
              <p:tags r:id="rId1"/>
            </p:custDataLst>
          </p:nvPr>
        </p:nvSpPr>
        <p:spPr>
          <a:xfrm>
            <a:off x="2738456" y="2191783"/>
            <a:ext cx="1507154" cy="560650"/>
          </a:xfrm>
          <a:prstGeom prst="rect">
            <a:avLst/>
          </a:prstGeom>
          <a:noFill/>
        </p:spPr>
        <p:txBody>
          <a:bodyPr wrap="square" rtlCol="0" anchor="ctr" anchorCtr="0"/>
          <a:p>
            <a:pPr algn="ctr">
              <a:lnSpc>
                <a:spcPct val="120000"/>
              </a:lnSpc>
            </a:pPr>
            <a:r>
              <a:rPr lang="zh-CN" altLang="en-US" sz="1200" spc="150">
                <a:solidFill>
                  <a:sysClr val="window" lastClr="FFFFFF"/>
                </a:solidFill>
                <a:latin typeface="微软雅黑" panose="020B0503020204020204" charset="-122"/>
                <a:ea typeface="微软雅黑" panose="020B0503020204020204" charset="-122"/>
              </a:rPr>
              <a:t>未发表小论文，三份盲审结果全</a:t>
            </a:r>
            <a:r>
              <a:rPr lang="en-US" altLang="zh-CN" sz="1200" spc="150">
                <a:solidFill>
                  <a:sysClr val="window" lastClr="FFFFFF"/>
                </a:solidFill>
                <a:latin typeface="微软雅黑" panose="020B0503020204020204" charset="-122"/>
                <a:ea typeface="微软雅黑" panose="020B0503020204020204" charset="-122"/>
              </a:rPr>
              <a:t>1</a:t>
            </a:r>
            <a:r>
              <a:rPr lang="zh-CN" altLang="en-US" sz="1200" spc="150">
                <a:solidFill>
                  <a:sysClr val="window" lastClr="FFFFFF"/>
                </a:solidFill>
                <a:latin typeface="微软雅黑" panose="020B0503020204020204" charset="-122"/>
                <a:ea typeface="微软雅黑" panose="020B0503020204020204" charset="-122"/>
              </a:rPr>
              <a:t>档，举行毕业答辩</a:t>
            </a:r>
            <a:r>
              <a:rPr lang="en-US" altLang="zh-CN" sz="1200" spc="150">
                <a:solidFill>
                  <a:sysClr val="window" lastClr="FFFFFF"/>
                </a:solidFill>
                <a:latin typeface="微软雅黑" panose="020B0503020204020204" charset="-122"/>
                <a:ea typeface="微软雅黑" panose="020B0503020204020204" charset="-122"/>
              </a:rPr>
              <a:t>+</a:t>
            </a:r>
            <a:r>
              <a:rPr lang="zh-CN" altLang="en-US" sz="1200" spc="150">
                <a:solidFill>
                  <a:sysClr val="window" lastClr="FFFFFF"/>
                </a:solidFill>
                <a:latin typeface="微软雅黑" panose="020B0503020204020204" charset="-122"/>
                <a:ea typeface="微软雅黑" panose="020B0503020204020204" charset="-122"/>
              </a:rPr>
              <a:t>学位答辩</a:t>
            </a:r>
            <a:endParaRPr lang="zh-CN" altLang="en-US" sz="1200" spc="150">
              <a:solidFill>
                <a:sysClr val="window" lastClr="FFFFFF"/>
              </a:solidFill>
              <a:latin typeface="微软雅黑" panose="020B0503020204020204" charset="-122"/>
              <a:ea typeface="微软雅黑" panose="020B0503020204020204" charset="-122"/>
            </a:endParaRPr>
          </a:p>
        </p:txBody>
      </p:sp>
      <p:sp>
        <p:nvSpPr>
          <p:cNvPr id="2" name="标题 1"/>
          <p:cNvSpPr>
            <a:spLocks noGrp="1"/>
          </p:cNvSpPr>
          <p:nvPr>
            <p:ph type="title"/>
          </p:nvPr>
        </p:nvSpPr>
        <p:spPr>
          <a:xfrm>
            <a:off x="685800" y="152400"/>
            <a:ext cx="7263765" cy="692785"/>
          </a:xfrm>
        </p:spPr>
        <p:txBody>
          <a:bodyPr/>
          <a:p>
            <a:pPr algn="l"/>
            <a:r>
              <a:rPr lang="zh-CN" altLang="en-US" sz="2800" b="1">
                <a:latin typeface="微软雅黑" panose="020B0503020204020204" charset="-122"/>
                <a:ea typeface="微软雅黑" panose="020B0503020204020204" charset="-122"/>
              </a:rPr>
              <a:t>三</a:t>
            </a:r>
            <a:r>
              <a:rPr lang="zh-CN" altLang="en-US" sz="2800" b="1" dirty="0" smtClean="0">
                <a:latin typeface="微软雅黑" panose="020B0503020204020204" charset="-122"/>
                <a:ea typeface="微软雅黑" panose="020B0503020204020204" charset="-122"/>
                <a:sym typeface="+mn-ea"/>
              </a:rPr>
              <a:t>、</a:t>
            </a:r>
            <a:r>
              <a:rPr lang="zh-CN" altLang="en-US" sz="2800" b="1">
                <a:latin typeface="微软雅黑" panose="020B0503020204020204" charset="-122"/>
                <a:ea typeface="微软雅黑" panose="020B0503020204020204" charset="-122"/>
              </a:rPr>
              <a:t>每年毕业答辩及学位申请工作安排</a:t>
            </a:r>
            <a:endParaRPr lang="zh-CN" altLang="en-US" sz="2800" b="1">
              <a:latin typeface="微软雅黑" panose="020B0503020204020204" charset="-122"/>
              <a:ea typeface="微软雅黑" panose="020B0503020204020204" charset="-122"/>
            </a:endParaRPr>
          </a:p>
        </p:txBody>
      </p:sp>
      <p:graphicFrame>
        <p:nvGraphicFramePr>
          <p:cNvPr id="6" name="图示 5"/>
          <p:cNvGraphicFramePr/>
          <p:nvPr/>
        </p:nvGraphicFramePr>
        <p:xfrm>
          <a:off x="838200" y="1905000"/>
          <a:ext cx="7584440" cy="34728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1669415" y="6096000"/>
            <a:ext cx="6712585" cy="762635"/>
          </a:xfrm>
          <a:prstGeom prst="rect">
            <a:avLst/>
          </a:prstGeom>
          <a:noFill/>
        </p:spPr>
        <p:txBody>
          <a:bodyPr wrap="square" rtlCol="0">
            <a:noAutofit/>
          </a:bodyPr>
          <a:p>
            <a:pPr marL="342900" indent="-342900">
              <a:buFont typeface="Wingdings" panose="05000000000000000000" charset="0"/>
              <a:buChar char="l"/>
            </a:pPr>
            <a:r>
              <a:rPr lang="zh-CN" altLang="en-US" sz="2400"/>
              <a:t>科硕</a:t>
            </a:r>
            <a:r>
              <a:rPr lang="en-US" altLang="zh-CN" sz="2400"/>
              <a:t>+</a:t>
            </a:r>
            <a:r>
              <a:rPr lang="zh-CN" altLang="en-US" sz="2400"/>
              <a:t>博士：未发表小论文，通过学位论文答辩，缓授学位</a:t>
            </a:r>
            <a:endParaRPr lang="zh-CN" altLang="en-US" sz="2400"/>
          </a:p>
        </p:txBody>
      </p:sp>
    </p:spTree>
  </p:cSld>
  <p:clrMapOvr>
    <a:masterClrMapping/>
  </p:clrMapOvr>
  <p:transition spd="med">
    <p:cover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a:xfrm>
            <a:off x="685800" y="152400"/>
            <a:ext cx="6858000" cy="1295400"/>
          </a:xfrm>
        </p:spPr>
        <p:txBody>
          <a:bodyPr/>
          <a:lstStyle/>
          <a:p>
            <a:r>
              <a:rPr lang="zh-CN" altLang="en-US" sz="2800" b="1" dirty="0">
                <a:solidFill>
                  <a:schemeClr val="accent2"/>
                </a:solidFill>
                <a:latin typeface="微软雅黑" panose="020B0503020204020204" charset="-122"/>
                <a:ea typeface="微软雅黑" panose="020B0503020204020204" charset="-122"/>
              </a:rPr>
              <a:t>十一、其它事项</a:t>
            </a:r>
            <a:endParaRPr lang="zh-CN" altLang="en-US" sz="2800" b="1" dirty="0">
              <a:solidFill>
                <a:schemeClr val="accent2"/>
              </a:solidFill>
              <a:latin typeface="微软雅黑" panose="020B0503020204020204" charset="-122"/>
              <a:ea typeface="微软雅黑" panose="020B0503020204020204" charset="-122"/>
            </a:endParaRPr>
          </a:p>
        </p:txBody>
      </p:sp>
      <p:sp>
        <p:nvSpPr>
          <p:cNvPr id="774147" name="Rectangle 3"/>
          <p:cNvSpPr>
            <a:spLocks noGrp="1" noChangeArrowheads="1"/>
          </p:cNvSpPr>
          <p:nvPr>
            <p:ph idx="1"/>
          </p:nvPr>
        </p:nvSpPr>
        <p:spPr>
          <a:xfrm>
            <a:off x="685800" y="1600200"/>
            <a:ext cx="7696200" cy="3657600"/>
          </a:xfrm>
        </p:spPr>
        <p:txBody>
          <a:bodyPr>
            <a:normAutofit/>
          </a:bodyPr>
          <a:lstStyle/>
          <a:p>
            <a:r>
              <a:rPr lang="en-US" altLang="zh-CN" sz="2400" dirty="0"/>
              <a:t>1</a:t>
            </a:r>
            <a:r>
              <a:rPr lang="zh-CN" altLang="en-US" sz="2400" dirty="0"/>
              <a:t>、有关表格：请用最新下载，不能用旧表，最好直接到研究生院网站下载（</a:t>
            </a:r>
            <a:r>
              <a:rPr lang="zh-CN" altLang="en-US" sz="2400" dirty="0">
                <a:solidFill>
                  <a:srgbClr val="C00000"/>
                </a:solidFill>
              </a:rPr>
              <a:t>研究生院主页</a:t>
            </a:r>
            <a:r>
              <a:rPr lang="en-US" altLang="zh-CN" sz="2400" dirty="0">
                <a:solidFill>
                  <a:srgbClr val="C00000"/>
                </a:solidFill>
              </a:rPr>
              <a:t>—</a:t>
            </a:r>
            <a:r>
              <a:rPr lang="zh-CN" altLang="en-US" sz="2400" dirty="0">
                <a:solidFill>
                  <a:srgbClr val="C00000"/>
                </a:solidFill>
                <a:ea typeface="宋体" panose="02010600030101010101" pitchFamily="2" charset="-122"/>
              </a:rPr>
              <a:t>服务指南</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表格下载</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学位</a:t>
            </a:r>
            <a:r>
              <a:rPr lang="zh-CN" altLang="en-US" sz="2400" dirty="0" smtClean="0">
                <a:solidFill>
                  <a:schemeClr val="tx1"/>
                </a:solidFill>
              </a:rPr>
              <a:t>）</a:t>
            </a:r>
            <a:endParaRPr lang="en-US" altLang="zh-CN" sz="2400" dirty="0" smtClean="0">
              <a:solidFill>
                <a:schemeClr val="tx1"/>
              </a:solidFill>
            </a:endParaRPr>
          </a:p>
          <a:p>
            <a:pPr marL="0" indent="0">
              <a:buNone/>
            </a:pPr>
            <a:endParaRPr lang="zh-CN" altLang="en-US" sz="2400" dirty="0">
              <a:solidFill>
                <a:schemeClr val="tx1"/>
              </a:solidFill>
            </a:endParaRPr>
          </a:p>
          <a:p>
            <a:r>
              <a:rPr lang="en-US" altLang="zh-CN" sz="2400" dirty="0"/>
              <a:t>2</a:t>
            </a:r>
            <a:r>
              <a:rPr lang="zh-CN" altLang="en-US" sz="2400" dirty="0"/>
              <a:t>、毕业证</a:t>
            </a:r>
            <a:r>
              <a:rPr lang="en-US" altLang="zh-CN" sz="2400" dirty="0"/>
              <a:t>/</a:t>
            </a:r>
            <a:r>
              <a:rPr lang="zh-CN" altLang="en-US" sz="2400" dirty="0"/>
              <a:t>学位证发放于</a:t>
            </a:r>
            <a:r>
              <a:rPr lang="en-US" altLang="zh-CN" sz="2400" dirty="0"/>
              <a:t>6</a:t>
            </a:r>
            <a:r>
              <a:rPr lang="zh-CN" altLang="en-US" sz="2400" dirty="0"/>
              <a:t>月底</a:t>
            </a:r>
            <a:endParaRPr lang="zh-CN" altLang="en-US" sz="2400" dirty="0"/>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457200" y="990600"/>
            <a:ext cx="8229600" cy="863600"/>
          </a:xfrm>
        </p:spPr>
        <p:txBody>
          <a:bodyPr/>
          <a:lstStyle/>
          <a:p>
            <a:endParaRPr lang="zh-CN" altLang="zh-CN"/>
          </a:p>
        </p:txBody>
      </p:sp>
      <p:sp>
        <p:nvSpPr>
          <p:cNvPr id="777219" name="Rectangle 3"/>
          <p:cNvSpPr>
            <a:spLocks noGrp="1" noChangeArrowheads="1"/>
          </p:cNvSpPr>
          <p:nvPr>
            <p:ph idx="1"/>
          </p:nvPr>
        </p:nvSpPr>
        <p:spPr>
          <a:xfrm>
            <a:off x="685800" y="2438400"/>
            <a:ext cx="7696200" cy="3657600"/>
          </a:xfrm>
        </p:spPr>
        <p:txBody>
          <a:bodyPr/>
          <a:lstStyle/>
          <a:p>
            <a:pPr algn="ctr">
              <a:lnSpc>
                <a:spcPct val="80000"/>
              </a:lnSpc>
              <a:buFontTx/>
              <a:buNone/>
            </a:pPr>
            <a:r>
              <a:rPr lang="zh-CN" altLang="en-US" sz="5400" b="1" dirty="0">
                <a:solidFill>
                  <a:srgbClr val="C00000"/>
                </a:solidFill>
                <a:ea typeface="华文行楷" panose="02010800040101010101" pitchFamily="2" charset="-122"/>
              </a:rPr>
              <a:t>预祝各位同学</a:t>
            </a:r>
            <a:endParaRPr lang="zh-CN" altLang="en-US" sz="5400" b="1" dirty="0">
              <a:solidFill>
                <a:srgbClr val="C00000"/>
              </a:solidFill>
              <a:ea typeface="华文行楷" panose="02010800040101010101" pitchFamily="2" charset="-122"/>
            </a:endParaRPr>
          </a:p>
          <a:p>
            <a:pPr algn="ctr">
              <a:lnSpc>
                <a:spcPct val="80000"/>
              </a:lnSpc>
              <a:buFontTx/>
              <a:buNone/>
            </a:pPr>
            <a:r>
              <a:rPr lang="zh-CN" altLang="en-US" sz="5400" b="1" dirty="0">
                <a:solidFill>
                  <a:srgbClr val="C00000"/>
                </a:solidFill>
                <a:ea typeface="华文行楷" panose="02010800040101010101" pitchFamily="2" charset="-122"/>
              </a:rPr>
              <a:t>论文答辩</a:t>
            </a:r>
            <a:r>
              <a:rPr lang="zh-CN" altLang="en-US" sz="5400" b="1" dirty="0" smtClean="0">
                <a:solidFill>
                  <a:srgbClr val="C00000"/>
                </a:solidFill>
                <a:ea typeface="华文行楷" panose="02010800040101010101" pitchFamily="2" charset="-122"/>
              </a:rPr>
              <a:t>顺利</a:t>
            </a:r>
            <a:endParaRPr lang="zh-CN" altLang="en-US" sz="5400" b="1" dirty="0">
              <a:solidFill>
                <a:srgbClr val="C00000"/>
              </a:solidFill>
              <a:ea typeface="华文行楷" panose="02010800040101010101" pitchFamily="2" charset="-122"/>
            </a:endParaRPr>
          </a:p>
          <a:p>
            <a:pPr>
              <a:lnSpc>
                <a:spcPct val="80000"/>
              </a:lnSpc>
              <a:buFontTx/>
              <a:buNone/>
            </a:pPr>
            <a:endParaRPr lang="zh-CN" altLang="en-US" dirty="0">
              <a:solidFill>
                <a:srgbClr val="FF0000"/>
              </a:solidFill>
              <a:ea typeface="黑体" panose="02010609060101010101" pitchFamily="49" charset="-122"/>
            </a:endParaRPr>
          </a:p>
          <a:p>
            <a:pPr>
              <a:lnSpc>
                <a:spcPct val="80000"/>
              </a:lnSpc>
              <a:buFontTx/>
              <a:buNone/>
            </a:pPr>
            <a:r>
              <a:rPr lang="en-US" altLang="zh-CN" dirty="0" smtClean="0">
                <a:ea typeface="黑体" panose="02010609060101010101" pitchFamily="49" charset="-122"/>
              </a:rPr>
              <a:t>                          </a:t>
            </a:r>
            <a:endParaRPr lang="en-US" altLang="zh-CN" dirty="0">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5270" y="747395"/>
            <a:ext cx="8633460" cy="5312410"/>
          </a:xfrm>
          <a:prstGeom prst="rect">
            <a:avLst/>
          </a:prstGeom>
          <a:noFill/>
        </p:spPr>
        <p:txBody>
          <a:bodyPr wrap="square" rtlCol="0">
            <a:noAutofit/>
          </a:bodyPr>
          <a:p>
            <a:pPr marL="0" indent="0">
              <a:buFont typeface="+mj-lt"/>
              <a:buNone/>
            </a:pPr>
            <a:r>
              <a:rPr lang="en-US" altLang="zh-CN" sz="2400"/>
              <a:t>2.</a:t>
            </a:r>
            <a:r>
              <a:rPr lang="zh-CN" altLang="en-US" sz="2400"/>
              <a:t>下半年：申请下半年毕业的同学流程同上半年</a:t>
            </a:r>
            <a:endParaRPr lang="zh-CN" altLang="en-US" sz="2400"/>
          </a:p>
          <a:p>
            <a:pPr marL="457200" indent="-457200">
              <a:buFont typeface="+mj-lt"/>
              <a:buAutoNum type="arabicPeriod"/>
            </a:pPr>
            <a:endParaRPr lang="zh-CN" altLang="en-US" sz="2400"/>
          </a:p>
          <a:p>
            <a:pPr marL="0" indent="0">
              <a:buFont typeface="+mj-lt"/>
              <a:buNone/>
            </a:pPr>
            <a:r>
              <a:rPr lang="en-US" altLang="zh-CN" sz="2400"/>
              <a:t>3.</a:t>
            </a:r>
            <a:r>
              <a:rPr lang="zh-CN" altLang="en-US" sz="2400"/>
              <a:t>上半年已毕业的同学，如申请学位：</a:t>
            </a:r>
            <a:endParaRPr lang="zh-CN" altLang="en-US" sz="2400"/>
          </a:p>
          <a:p>
            <a:pPr marL="0" indent="0">
              <a:buFont typeface="+mj-lt"/>
              <a:buNone/>
            </a:pPr>
            <a:r>
              <a:rPr lang="en-US" altLang="zh-CN" sz="2400"/>
              <a:t>A.</a:t>
            </a:r>
            <a:r>
              <a:rPr lang="zh-CN" altLang="en-US" sz="2400"/>
              <a:t>博士：</a:t>
            </a:r>
            <a:endParaRPr lang="zh-CN" altLang="en-US" sz="2400"/>
          </a:p>
          <a:p>
            <a:pPr marL="457200" indent="-457200">
              <a:buFont typeface="+mj-ea"/>
              <a:buAutoNum type="circleNumDbPlain"/>
            </a:pPr>
            <a:r>
              <a:rPr lang="zh-CN" altLang="en-US" sz="2400"/>
              <a:t>发表了小论文，未举行学位答辩的，申请答辩（论文无重大修改，不再预答辩</a:t>
            </a:r>
            <a:r>
              <a:rPr lang="en-US" altLang="zh-CN" sz="2400"/>
              <a:t>/</a:t>
            </a:r>
            <a:r>
              <a:rPr lang="zh-CN" altLang="en-US" sz="2400"/>
              <a:t>查重</a:t>
            </a:r>
            <a:r>
              <a:rPr lang="en-US" altLang="zh-CN" sz="2400"/>
              <a:t>/</a:t>
            </a:r>
            <a:r>
              <a:rPr lang="zh-CN" altLang="en-US" sz="2400"/>
              <a:t>送审）</a:t>
            </a:r>
            <a:endParaRPr lang="zh-CN" altLang="en-US" sz="2400"/>
          </a:p>
          <a:p>
            <a:pPr marL="457200" indent="-457200">
              <a:buFont typeface="+mj-ea"/>
              <a:buAutoNum type="circleNumDbPlain"/>
            </a:pPr>
            <a:r>
              <a:rPr lang="zh-CN" altLang="en-US" sz="2400"/>
              <a:t>发表了小论文，已举行学位答辩的（缓授学位），直接提交资料申请学位，不再答辩。</a:t>
            </a:r>
            <a:endParaRPr lang="zh-CN" altLang="en-US" sz="2400"/>
          </a:p>
          <a:p>
            <a:endParaRPr lang="zh-CN" altLang="en-US" sz="2400"/>
          </a:p>
          <a:p>
            <a:pPr marL="0" indent="0">
              <a:buFont typeface="+mj-lt"/>
              <a:buNone/>
            </a:pPr>
            <a:r>
              <a:rPr lang="en-US" altLang="zh-CN" sz="2400"/>
              <a:t>B.</a:t>
            </a:r>
            <a:r>
              <a:rPr lang="zh-CN" altLang="en-US" sz="2400"/>
              <a:t>硕士：发表了小论文（缓授学位），直接提交资料申请学位，不再答辩。</a:t>
            </a:r>
            <a:endParaRPr lang="zh-CN" altLang="en-US" sz="2400"/>
          </a:p>
          <a:p>
            <a:endParaRPr lang="en-US" altLang="zh-CN" sz="2400"/>
          </a:p>
          <a:p>
            <a:r>
              <a:rPr lang="en-US" altLang="zh-CN" sz="2400"/>
              <a:t>4.</a:t>
            </a:r>
            <a:r>
              <a:rPr lang="zh-CN" altLang="en-US" sz="2400"/>
              <a:t>已毕业的同学注意学位申请的最长时间</a:t>
            </a:r>
            <a:endParaRPr lang="zh-CN" altLang="en-US" sz="2400"/>
          </a:p>
        </p:txBody>
      </p:sp>
    </p:spTree>
  </p:cSld>
  <p:clrMapOvr>
    <a:masterClrMapping/>
  </p:clrMapOvr>
  <p:transition spd="med">
    <p:cover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0"/>
            <a:ext cx="7924800" cy="1376680"/>
          </a:xfrm>
        </p:spPr>
        <p:txBody>
          <a:bodyPr/>
          <a:p>
            <a:r>
              <a:rPr lang="zh-CN" altLang="en-US" sz="2800" b="1">
                <a:latin typeface="微软雅黑" panose="020B0503020204020204" charset="-122"/>
                <a:ea typeface="微软雅黑" panose="020B0503020204020204" charset="-122"/>
              </a:rPr>
              <a:t>四</a:t>
            </a:r>
            <a:r>
              <a:rPr lang="zh-CN" altLang="en-US" sz="2800" b="1" dirty="0" smtClean="0">
                <a:latin typeface="微软雅黑" panose="020B0503020204020204" charset="-122"/>
                <a:ea typeface="微软雅黑" panose="020B0503020204020204" charset="-122"/>
                <a:sym typeface="+mn-ea"/>
              </a:rPr>
              <a:t>、</a:t>
            </a:r>
            <a:r>
              <a:rPr lang="zh-CN" altLang="en-US" sz="2800" b="1">
                <a:latin typeface="微软雅黑" panose="020B0503020204020204" charset="-122"/>
                <a:ea typeface="微软雅黑" panose="020B0503020204020204" charset="-122"/>
              </a:rPr>
              <a:t>一份毕业论文（学位论文）需要通过的关卡</a:t>
            </a:r>
            <a:endParaRPr lang="zh-CN" altLang="en-US" sz="28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676400"/>
            <a:ext cx="8081010" cy="3657600"/>
          </a:xfrm>
        </p:spPr>
        <p:txBody>
          <a:bodyPr/>
          <a:p>
            <a:pPr marL="0" indent="0">
              <a:buNone/>
            </a:pPr>
            <a:r>
              <a:rPr lang="en-US" altLang="zh-CN" sz="2400"/>
              <a:t>1.</a:t>
            </a:r>
            <a:r>
              <a:rPr lang="zh-CN" altLang="en-US" sz="2400">
                <a:ea typeface="宋体" panose="02010600030101010101" pitchFamily="2" charset="-122"/>
              </a:rPr>
              <a:t>查重</a:t>
            </a:r>
            <a:r>
              <a:rPr lang="en-US" altLang="zh-CN" sz="2400">
                <a:ea typeface="宋体" panose="02010600030101010101" pitchFamily="2" charset="-122"/>
              </a:rPr>
              <a:t>——</a:t>
            </a:r>
            <a:endParaRPr lang="en-US" altLang="zh-CN" sz="2400">
              <a:ea typeface="宋体" panose="02010600030101010101" pitchFamily="2" charset="-122"/>
            </a:endParaRPr>
          </a:p>
          <a:p>
            <a:pPr marL="0" indent="0">
              <a:buNone/>
            </a:pPr>
            <a:endParaRPr lang="en-US" altLang="zh-CN" sz="2400">
              <a:ea typeface="宋体" panose="02010600030101010101" pitchFamily="2" charset="-122"/>
            </a:endParaRPr>
          </a:p>
          <a:p>
            <a:pPr marL="0" indent="0">
              <a:buNone/>
            </a:pPr>
            <a:endParaRPr lang="en-US" altLang="zh-CN" sz="2400">
              <a:ea typeface="宋体" panose="02010600030101010101" pitchFamily="2" charset="-122"/>
            </a:endParaRPr>
          </a:p>
          <a:p>
            <a:pPr marL="0" indent="0">
              <a:buNone/>
            </a:pPr>
            <a:r>
              <a:rPr lang="en-US" altLang="zh-CN" sz="2400">
                <a:ea typeface="宋体" panose="02010600030101010101" pitchFamily="2" charset="-122"/>
              </a:rPr>
              <a:t>2.</a:t>
            </a:r>
            <a:r>
              <a:rPr lang="zh-CN" altLang="en-US" sz="2400">
                <a:ea typeface="宋体" panose="02010600030101010101" pitchFamily="2" charset="-122"/>
              </a:rPr>
              <a:t>送审</a:t>
            </a:r>
            <a:endParaRPr lang="zh-CN" altLang="en-US" sz="2400">
              <a:ea typeface="宋体" panose="02010600030101010101" pitchFamily="2" charset="-122"/>
            </a:endParaRPr>
          </a:p>
        </p:txBody>
      </p:sp>
      <p:sp>
        <p:nvSpPr>
          <p:cNvPr id="5" name="左大括号 4"/>
          <p:cNvSpPr/>
          <p:nvPr/>
        </p:nvSpPr>
        <p:spPr>
          <a:xfrm>
            <a:off x="1905000" y="2978150"/>
            <a:ext cx="533400" cy="1376680"/>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smtClean="0">
              <a:ln>
                <a:noFill/>
              </a:ln>
              <a:solidFill>
                <a:schemeClr val="tx1"/>
              </a:solidFill>
              <a:effectLst/>
              <a:latin typeface="Comic Sans MS" panose="030F0702030302020204" pitchFamily="66" charset="0"/>
            </a:endParaRPr>
          </a:p>
        </p:txBody>
      </p:sp>
      <p:sp>
        <p:nvSpPr>
          <p:cNvPr id="8" name="文本框 7"/>
          <p:cNvSpPr txBox="1"/>
          <p:nvPr/>
        </p:nvSpPr>
        <p:spPr>
          <a:xfrm>
            <a:off x="2590800" y="2819400"/>
            <a:ext cx="6054725" cy="1630045"/>
          </a:xfrm>
          <a:prstGeom prst="rect">
            <a:avLst/>
          </a:prstGeom>
          <a:noFill/>
        </p:spPr>
        <p:txBody>
          <a:bodyPr wrap="square" rtlCol="0">
            <a:spAutoFit/>
          </a:bodyPr>
          <a:p>
            <a:r>
              <a:rPr lang="zh-CN" altLang="en-US" sz="2000"/>
              <a:t>博士</a:t>
            </a:r>
            <a:r>
              <a:rPr lang="en-US" altLang="zh-CN" sz="2000"/>
              <a:t> </a:t>
            </a:r>
            <a:r>
              <a:rPr lang="zh-CN" altLang="en-US" sz="2000"/>
              <a:t>盲审</a:t>
            </a:r>
            <a:r>
              <a:rPr lang="en-US" altLang="zh-CN" sz="2000"/>
              <a:t> </a:t>
            </a:r>
            <a:r>
              <a:rPr lang="zh-CN" altLang="en-US" sz="2000"/>
              <a:t>教育部平台</a:t>
            </a:r>
            <a:r>
              <a:rPr lang="en-US" altLang="zh-CN" sz="2000"/>
              <a:t> 3</a:t>
            </a:r>
            <a:r>
              <a:rPr lang="zh-CN" altLang="en-US" sz="2000"/>
              <a:t>位评阅人（同等学力需</a:t>
            </a:r>
            <a:r>
              <a:rPr lang="en-US" altLang="zh-CN" sz="2000"/>
              <a:t>5</a:t>
            </a:r>
            <a:r>
              <a:rPr lang="zh-CN" altLang="en-US" sz="2000"/>
              <a:t>位）</a:t>
            </a:r>
            <a:endParaRPr lang="zh-CN" altLang="en-US" sz="2000"/>
          </a:p>
          <a:p>
            <a:endParaRPr lang="zh-CN" altLang="en-US" sz="2000"/>
          </a:p>
          <a:p>
            <a:endParaRPr lang="zh-CN" altLang="en-US" sz="2000"/>
          </a:p>
          <a:p>
            <a:endParaRPr lang="zh-CN" altLang="en-US" sz="2000"/>
          </a:p>
          <a:p>
            <a:r>
              <a:rPr lang="zh-CN" altLang="en-US" sz="2000"/>
              <a:t>硕士</a:t>
            </a:r>
            <a:r>
              <a:rPr lang="en-US" altLang="zh-CN" sz="2000"/>
              <a:t> </a:t>
            </a:r>
            <a:r>
              <a:rPr lang="zh-CN" altLang="en-US" sz="2000"/>
              <a:t>盲审</a:t>
            </a:r>
            <a:r>
              <a:rPr lang="en-US" altLang="zh-CN" sz="2000"/>
              <a:t> </a:t>
            </a:r>
            <a:r>
              <a:rPr lang="zh-CN" altLang="en-US" sz="2000"/>
              <a:t>校内平台</a:t>
            </a:r>
            <a:r>
              <a:rPr lang="en-US" altLang="zh-CN" sz="2000"/>
              <a:t> </a:t>
            </a:r>
            <a:r>
              <a:rPr lang="zh-CN" altLang="en-US" sz="2000"/>
              <a:t>（</a:t>
            </a:r>
            <a:r>
              <a:rPr lang="en-US" altLang="zh-CN" sz="2000"/>
              <a:t>3</a:t>
            </a:r>
            <a:r>
              <a:rPr lang="zh-CN" altLang="en-US" sz="2000"/>
              <a:t>位？</a:t>
            </a:r>
            <a:r>
              <a:rPr lang="en-US" altLang="zh-CN" sz="2000"/>
              <a:t>2</a:t>
            </a:r>
            <a:r>
              <a:rPr lang="zh-CN" altLang="en-US" sz="2000"/>
              <a:t>位校内</a:t>
            </a:r>
            <a:r>
              <a:rPr lang="en-US" altLang="zh-CN" sz="2000"/>
              <a:t>+1</a:t>
            </a:r>
            <a:r>
              <a:rPr lang="zh-CN" altLang="en-US" sz="2000"/>
              <a:t>位校外）</a:t>
            </a:r>
            <a:endParaRPr lang="zh-CN" altLang="en-US" sz="2000"/>
          </a:p>
        </p:txBody>
      </p:sp>
      <p:sp>
        <p:nvSpPr>
          <p:cNvPr id="9" name="文本框 8"/>
          <p:cNvSpPr txBox="1"/>
          <p:nvPr/>
        </p:nvSpPr>
        <p:spPr>
          <a:xfrm>
            <a:off x="2133600" y="1593215"/>
            <a:ext cx="5941060" cy="778510"/>
          </a:xfrm>
          <a:prstGeom prst="rect">
            <a:avLst/>
          </a:prstGeom>
          <a:noFill/>
        </p:spPr>
        <p:txBody>
          <a:bodyPr wrap="square" rtlCol="0">
            <a:noAutofit/>
          </a:bodyPr>
          <a:p>
            <a:r>
              <a:rPr lang="en-US" altLang="zh-CN" sz="2000"/>
              <a:t>CNKI </a:t>
            </a:r>
            <a:r>
              <a:rPr lang="zh-CN" altLang="en-US" sz="2000"/>
              <a:t>要求：重合字数小于</a:t>
            </a:r>
            <a:r>
              <a:rPr lang="en-US" altLang="zh-CN" sz="2000"/>
              <a:t>5</a:t>
            </a:r>
            <a:r>
              <a:rPr lang="zh-CN" altLang="en-US" sz="2000"/>
              <a:t>千字，同时，重合度小于</a:t>
            </a:r>
            <a:r>
              <a:rPr lang="en-US" altLang="zh-CN" sz="2000">
                <a:latin typeface="宋体" panose="02010600030101010101" pitchFamily="2" charset="-122"/>
              </a:rPr>
              <a:t>40%</a:t>
            </a:r>
            <a:endParaRPr lang="en-US" altLang="zh-CN" sz="2000">
              <a:latin typeface="宋体" panose="02010600030101010101" pitchFamily="2" charset="-122"/>
            </a:endParaRPr>
          </a:p>
        </p:txBody>
      </p:sp>
      <p:sp>
        <p:nvSpPr>
          <p:cNvPr id="10" name="文本框 9"/>
          <p:cNvSpPr txBox="1"/>
          <p:nvPr/>
        </p:nvSpPr>
        <p:spPr>
          <a:xfrm>
            <a:off x="571500" y="4961255"/>
            <a:ext cx="8115300" cy="583565"/>
          </a:xfrm>
          <a:prstGeom prst="rect">
            <a:avLst/>
          </a:prstGeom>
          <a:noFill/>
        </p:spPr>
        <p:txBody>
          <a:bodyPr wrap="square" rtlCol="0">
            <a:spAutoFit/>
          </a:bodyPr>
          <a:p>
            <a:r>
              <a:rPr lang="en-US" altLang="zh-CN"/>
              <a:t>3.</a:t>
            </a:r>
            <a:r>
              <a:rPr lang="zh-CN" altLang="en-US" sz="2400"/>
              <a:t>根据评阅专家意见修改论文</a:t>
            </a:r>
            <a:endParaRPr lang="zh-CN" altLang="en-US" sz="2400"/>
          </a:p>
        </p:txBody>
      </p:sp>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21360" y="1080135"/>
            <a:ext cx="7660640" cy="4406265"/>
          </a:xfrm>
        </p:spPr>
        <p:txBody>
          <a:bodyPr/>
          <a:p>
            <a:pPr marL="0" indent="0">
              <a:buNone/>
            </a:pPr>
            <a:r>
              <a:rPr lang="en-US" altLang="zh-CN" sz="2400"/>
              <a:t>4.</a:t>
            </a:r>
            <a:r>
              <a:rPr lang="zh-CN" altLang="en-US" sz="2400">
                <a:ea typeface="宋体" panose="02010600030101010101" pitchFamily="2" charset="-122"/>
              </a:rPr>
              <a:t>举行答辩会（答辩会上，答辩委员审议学位论文与用以申请学位的发表学术论文逻辑关系）</a:t>
            </a:r>
            <a:endParaRPr lang="zh-CN" altLang="en-US" sz="2400">
              <a:ea typeface="宋体" panose="02010600030101010101" pitchFamily="2" charset="-122"/>
            </a:endParaRPr>
          </a:p>
          <a:p>
            <a:pPr marL="0" indent="0">
              <a:buNone/>
            </a:pPr>
            <a:r>
              <a:rPr lang="en-US" altLang="zh-CN" sz="2400">
                <a:ea typeface="宋体" panose="02010600030101010101" pitchFamily="2" charset="-122"/>
              </a:rPr>
              <a:t>5.</a:t>
            </a:r>
            <a:r>
              <a:rPr lang="zh-CN" altLang="en-US" sz="2400">
                <a:ea typeface="宋体" panose="02010600030101010101" pitchFamily="2" charset="-122"/>
              </a:rPr>
              <a:t>根据答辩委员意见修改论文</a:t>
            </a:r>
            <a:endParaRPr lang="zh-CN" altLang="en-US" sz="2400">
              <a:ea typeface="宋体" panose="02010600030101010101" pitchFamily="2" charset="-122"/>
            </a:endParaRPr>
          </a:p>
          <a:p>
            <a:pPr marL="0" indent="0">
              <a:buNone/>
            </a:pPr>
            <a:endParaRPr lang="en-US" altLang="zh-CN" sz="2400">
              <a:ea typeface="宋体" panose="02010600030101010101" pitchFamily="2" charset="-122"/>
            </a:endParaRPr>
          </a:p>
          <a:p>
            <a:pPr marL="0" indent="0">
              <a:buNone/>
            </a:pPr>
            <a:r>
              <a:rPr lang="en-US" altLang="zh-CN" sz="2400">
                <a:ea typeface="宋体" panose="02010600030101010101" pitchFamily="2" charset="-122"/>
              </a:rPr>
              <a:t>   </a:t>
            </a:r>
            <a:endParaRPr lang="en-US" altLang="zh-CN" sz="2400">
              <a:ea typeface="宋体" panose="02010600030101010101" pitchFamily="2" charset="-122"/>
            </a:endParaRPr>
          </a:p>
          <a:p>
            <a:pPr marL="0" indent="0">
              <a:buNone/>
            </a:pPr>
            <a:r>
              <a:rPr lang="en-US" altLang="zh-CN" sz="2400">
                <a:ea typeface="宋体" panose="02010600030101010101" pitchFamily="2" charset="-122"/>
                <a:sym typeface="+mn-ea"/>
              </a:rPr>
              <a:t>6.</a:t>
            </a:r>
            <a:endParaRPr lang="en-US" altLang="zh-CN" sz="2400">
              <a:ea typeface="宋体" panose="02010600030101010101" pitchFamily="2" charset="-122"/>
            </a:endParaRPr>
          </a:p>
          <a:p>
            <a:pPr marL="0" indent="0">
              <a:buNone/>
            </a:pPr>
            <a:r>
              <a:rPr lang="zh-CN" altLang="en-US" sz="2400">
                <a:ea typeface="宋体" panose="02010600030101010101" pitchFamily="2" charset="-122"/>
              </a:rPr>
              <a:t>提交终稿学位论文</a:t>
            </a:r>
            <a:endParaRPr lang="zh-CN" altLang="en-US" sz="2400">
              <a:ea typeface="宋体" panose="02010600030101010101" pitchFamily="2" charset="-122"/>
            </a:endParaRPr>
          </a:p>
        </p:txBody>
      </p:sp>
      <p:sp>
        <p:nvSpPr>
          <p:cNvPr id="5" name="左大括号 4"/>
          <p:cNvSpPr/>
          <p:nvPr/>
        </p:nvSpPr>
        <p:spPr>
          <a:xfrm>
            <a:off x="3429000" y="2667000"/>
            <a:ext cx="381000" cy="236283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smtClean="0">
              <a:ln>
                <a:noFill/>
              </a:ln>
              <a:solidFill>
                <a:schemeClr val="tx1"/>
              </a:solidFill>
              <a:effectLst/>
              <a:latin typeface="Comic Sans MS" panose="030F0702030302020204" pitchFamily="66" charset="0"/>
            </a:endParaRPr>
          </a:p>
        </p:txBody>
      </p:sp>
      <p:sp>
        <p:nvSpPr>
          <p:cNvPr id="6" name="文本框 5"/>
          <p:cNvSpPr txBox="1"/>
          <p:nvPr/>
        </p:nvSpPr>
        <p:spPr>
          <a:xfrm>
            <a:off x="3962400" y="2362200"/>
            <a:ext cx="3639820" cy="1014730"/>
          </a:xfrm>
          <a:prstGeom prst="rect">
            <a:avLst/>
          </a:prstGeom>
          <a:noFill/>
        </p:spPr>
        <p:txBody>
          <a:bodyPr wrap="square" rtlCol="0">
            <a:spAutoFit/>
          </a:bodyPr>
          <a:p>
            <a:r>
              <a:rPr lang="zh-CN" altLang="en-US" sz="2000"/>
              <a:t>博士三本</a:t>
            </a:r>
            <a:endParaRPr lang="zh-CN" altLang="en-US" sz="2000"/>
          </a:p>
          <a:p>
            <a:r>
              <a:rPr lang="zh-CN" altLang="en-US" sz="2000"/>
              <a:t>（校内抽检、图书馆留存、提交国家图书馆迎接教育部抽检）</a:t>
            </a:r>
            <a:endParaRPr lang="zh-CN" altLang="en-US" sz="2000"/>
          </a:p>
        </p:txBody>
      </p:sp>
      <p:sp>
        <p:nvSpPr>
          <p:cNvPr id="7" name="文本框 6"/>
          <p:cNvSpPr txBox="1"/>
          <p:nvPr/>
        </p:nvSpPr>
        <p:spPr>
          <a:xfrm>
            <a:off x="4114800" y="4495800"/>
            <a:ext cx="2234565" cy="706755"/>
          </a:xfrm>
          <a:prstGeom prst="rect">
            <a:avLst/>
          </a:prstGeom>
          <a:noFill/>
        </p:spPr>
        <p:txBody>
          <a:bodyPr wrap="square" rtlCol="0">
            <a:spAutoFit/>
          </a:bodyPr>
          <a:p>
            <a:r>
              <a:rPr lang="zh-CN" altLang="en-US" sz="2000"/>
              <a:t>硕士两本（抽检、图书馆）</a:t>
            </a:r>
            <a:endParaRPr lang="zh-CN" altLang="en-US" sz="2000"/>
          </a:p>
        </p:txBody>
      </p:sp>
    </p:spTree>
  </p:cSld>
  <p:clrMapOvr>
    <a:masterClrMapping/>
  </p:clrMapOvr>
  <p:transition spd="med">
    <p:cover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457200" y="381000"/>
            <a:ext cx="7837487" cy="314325"/>
          </a:xfrm>
        </p:spPr>
        <p:txBody>
          <a:bodyPr>
            <a:normAutofit fontScale="90000"/>
          </a:bodyPr>
          <a:lstStyle/>
          <a:p>
            <a:r>
              <a:rPr lang="zh-CN" altLang="en-US" sz="3110" b="1" dirty="0">
                <a:solidFill>
                  <a:schemeClr val="accent2"/>
                </a:solidFill>
                <a:latin typeface="微软雅黑" panose="020B0503020204020204" charset="-122"/>
                <a:ea typeface="微软雅黑" panose="020B0503020204020204" charset="-122"/>
              </a:rPr>
              <a:t>一、工作安排</a:t>
            </a:r>
            <a:endParaRPr lang="zh-CN" altLang="en-US" sz="3110" b="1" dirty="0">
              <a:solidFill>
                <a:schemeClr val="accent2"/>
              </a:solidFill>
              <a:latin typeface="微软雅黑" panose="020B0503020204020204" charset="-122"/>
              <a:ea typeface="微软雅黑" panose="020B0503020204020204" charset="-122"/>
            </a:endParaRPr>
          </a:p>
        </p:txBody>
      </p:sp>
      <p:sp>
        <p:nvSpPr>
          <p:cNvPr id="747523" name="Rectangle 3"/>
          <p:cNvSpPr>
            <a:spLocks noGrp="1" noChangeArrowheads="1"/>
          </p:cNvSpPr>
          <p:nvPr>
            <p:ph idx="1"/>
          </p:nvPr>
        </p:nvSpPr>
        <p:spPr>
          <a:xfrm>
            <a:off x="337185" y="753745"/>
            <a:ext cx="8077200" cy="5937250"/>
          </a:xfrm>
        </p:spPr>
        <p:txBody>
          <a:bodyPr/>
          <a:lstStyle/>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a:t>
            </a:r>
            <a:r>
              <a:rPr lang="zh-CN" altLang="en-US" sz="1200" b="1" dirty="0" smtClean="0">
                <a:latin typeface="宋体" panose="02010600030101010101" pitchFamily="2" charset="-122"/>
                <a:ea typeface="宋体" panose="02010600030101010101" pitchFamily="2" charset="-122"/>
              </a:rPr>
              <a:t>日</a:t>
            </a:r>
            <a:r>
              <a:rPr lang="zh-CN" altLang="en-US" sz="1200" b="1" dirty="0">
                <a:latin typeface="宋体" panose="02010600030101010101" pitchFamily="2" charset="-122"/>
                <a:ea typeface="宋体" panose="02010600030101010101" pitchFamily="2" charset="-122"/>
              </a:rPr>
              <a:t>前</a:t>
            </a:r>
            <a:r>
              <a:rPr lang="zh-CN" altLang="en-US" sz="1200" b="1" dirty="0" smtClean="0">
                <a:latin typeface="宋体" panose="02010600030101010101" pitchFamily="2" charset="-122"/>
                <a:ea typeface="宋体" panose="02010600030101010101" pitchFamily="2" charset="-122"/>
              </a:rPr>
              <a:t>：完成论文撰写（注意字数要求，硕士正文</a:t>
            </a:r>
            <a:r>
              <a:rPr lang="en-US" altLang="zh-CN" sz="1200" b="1" dirty="0" smtClean="0">
                <a:latin typeface="宋体" panose="02010600030101010101" pitchFamily="2" charset="-122"/>
                <a:ea typeface="宋体" panose="02010600030101010101" pitchFamily="2" charset="-122"/>
              </a:rPr>
              <a:t>1—3</a:t>
            </a:r>
            <a:r>
              <a:rPr lang="zh-CN" altLang="en-US" sz="1200" b="1" dirty="0" smtClean="0">
                <a:latin typeface="宋体" panose="02010600030101010101" pitchFamily="2" charset="-122"/>
                <a:ea typeface="宋体" panose="02010600030101010101" pitchFamily="2" charset="-122"/>
              </a:rPr>
              <a:t>万字，摘要</a:t>
            </a:r>
            <a:r>
              <a:rPr lang="en-US" altLang="zh-CN" sz="1200" b="1" dirty="0" smtClean="0">
                <a:latin typeface="宋体" panose="02010600030101010101" pitchFamily="2" charset="-122"/>
                <a:ea typeface="宋体" panose="02010600030101010101" pitchFamily="2" charset="-122"/>
              </a:rPr>
              <a:t>1200</a:t>
            </a:r>
            <a:r>
              <a:rPr lang="zh-CN" altLang="en-US" sz="1200" b="1" dirty="0" smtClean="0">
                <a:latin typeface="宋体" panose="02010600030101010101" pitchFamily="2" charset="-122"/>
                <a:ea typeface="宋体" panose="02010600030101010101" pitchFamily="2" charset="-122"/>
              </a:rPr>
              <a:t>字以内；博士正文</a:t>
            </a:r>
            <a:r>
              <a:rPr lang="en-US" altLang="zh-CN" sz="1200" b="1" dirty="0" smtClean="0">
                <a:latin typeface="宋体" panose="02010600030101010101" pitchFamily="2" charset="-122"/>
                <a:ea typeface="宋体" panose="02010600030101010101" pitchFamily="2" charset="-122"/>
              </a:rPr>
              <a:t>5—15</a:t>
            </a:r>
            <a:r>
              <a:rPr lang="zh-CN" altLang="en-US" sz="1200" b="1" dirty="0" smtClean="0">
                <a:latin typeface="宋体" panose="02010600030101010101" pitchFamily="2" charset="-122"/>
                <a:ea typeface="宋体" panose="02010600030101010101" pitchFamily="2" charset="-122"/>
              </a:rPr>
              <a:t>万字，摘要</a:t>
            </a:r>
            <a:r>
              <a:rPr lang="en-US" altLang="zh-CN" sz="1200" b="1" dirty="0" smtClean="0">
                <a:latin typeface="宋体" panose="02010600030101010101" pitchFamily="2" charset="-122"/>
                <a:ea typeface="宋体" panose="02010600030101010101" pitchFamily="2" charset="-122"/>
              </a:rPr>
              <a:t>2000</a:t>
            </a:r>
            <a:r>
              <a:rPr lang="zh-CN" altLang="en-US" sz="1200" b="1" dirty="0" smtClean="0">
                <a:latin typeface="宋体" panose="02010600030101010101" pitchFamily="2" charset="-122"/>
                <a:ea typeface="宋体" panose="02010600030101010101" pitchFamily="2" charset="-122"/>
              </a:rPr>
              <a:t>以内。格式要求见文件夹，以上字数一般以查重时知网统计的全部字符数为准）</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sym typeface="+mn-ea"/>
              </a:rPr>
              <a:t>3</a:t>
            </a:r>
            <a:r>
              <a:rPr lang="zh-CN" altLang="en-US" sz="1200" b="1" dirty="0" smtClean="0">
                <a:latin typeface="宋体" panose="02010600030101010101" pitchFamily="2" charset="-122"/>
                <a:ea typeface="宋体" panose="02010600030101010101" pitchFamily="2" charset="-122"/>
                <a:sym typeface="+mn-ea"/>
              </a:rPr>
              <a:t>月</a:t>
            </a:r>
            <a:r>
              <a:rPr lang="en-US" altLang="zh-CN" sz="1200" b="1" dirty="0" smtClean="0">
                <a:latin typeface="宋体" panose="02010600030101010101" pitchFamily="2" charset="-122"/>
                <a:ea typeface="宋体" panose="02010600030101010101" pitchFamily="2" charset="-122"/>
                <a:sym typeface="+mn-ea"/>
              </a:rPr>
              <a:t>10</a:t>
            </a:r>
            <a:r>
              <a:rPr lang="zh-CN" altLang="en-US" sz="1200" b="1" dirty="0" smtClean="0">
                <a:latin typeface="宋体" panose="02010600030101010101" pitchFamily="2" charset="-122"/>
                <a:ea typeface="宋体" panose="02010600030101010101" pitchFamily="2" charset="-122"/>
                <a:sym typeface="+mn-ea"/>
              </a:rPr>
              <a:t>日前：在自己学科，完成预答辩</a:t>
            </a:r>
            <a:endParaRPr lang="zh-CN" altLang="en-US" sz="1200" b="1" dirty="0" smtClean="0">
              <a:latin typeface="宋体" panose="02010600030101010101" pitchFamily="2" charset="-122"/>
              <a:ea typeface="宋体" panose="02010600030101010101" pitchFamily="2" charset="-122"/>
              <a:sym typeface="+mn-ea"/>
            </a:endParaRPr>
          </a:p>
          <a:p>
            <a:pPr>
              <a:lnSpc>
                <a:spcPct val="80000"/>
              </a:lnSpc>
              <a:buFontTx/>
              <a:buNone/>
            </a:pPr>
            <a:endParaRPr lang="zh-CN" altLang="en-US" sz="1200" b="1" dirty="0" smtClean="0">
              <a:latin typeface="宋体" panose="02010600030101010101" pitchFamily="2" charset="-122"/>
              <a:ea typeface="宋体" panose="02010600030101010101" pitchFamily="2" charset="-122"/>
              <a:sym typeface="+mn-ea"/>
            </a:endParaRPr>
          </a:p>
          <a:p>
            <a:pPr>
              <a:lnSpc>
                <a:spcPct val="80000"/>
              </a:lnSpc>
              <a:buFontTx/>
              <a:buNone/>
            </a:pPr>
            <a:r>
              <a:rPr lang="en-US" altLang="zh-CN" sz="1200" b="1" dirty="0" smtClean="0">
                <a:latin typeface="宋体" panose="02010600030101010101" pitchFamily="2" charset="-122"/>
                <a:ea typeface="宋体" panose="02010600030101010101" pitchFamily="2" charset="-122"/>
                <a:sym typeface="+mn-ea"/>
              </a:rPr>
              <a:t>3</a:t>
            </a:r>
            <a:r>
              <a:rPr lang="zh-CN" altLang="en-US" sz="1200" b="1" dirty="0" smtClean="0">
                <a:latin typeface="宋体" panose="02010600030101010101" pitchFamily="2" charset="-122"/>
                <a:ea typeface="宋体" panose="02010600030101010101" pitchFamily="2" charset="-122"/>
                <a:sym typeface="+mn-ea"/>
              </a:rPr>
              <a:t>月</a:t>
            </a:r>
            <a:r>
              <a:rPr lang="en-US" altLang="zh-CN" sz="1200" b="1" dirty="0" smtClean="0">
                <a:latin typeface="宋体" panose="02010600030101010101" pitchFamily="2" charset="-122"/>
                <a:ea typeface="宋体" panose="02010600030101010101" pitchFamily="2" charset="-122"/>
                <a:sym typeface="+mn-ea"/>
              </a:rPr>
              <a:t>14</a:t>
            </a:r>
            <a:r>
              <a:rPr lang="zh-CN" altLang="en-US" sz="1200" b="1" dirty="0" smtClean="0">
                <a:latin typeface="宋体" panose="02010600030101010101" pitchFamily="2" charset="-122"/>
                <a:ea typeface="宋体" panose="02010600030101010101" pitchFamily="2" charset="-122"/>
                <a:sym typeface="+mn-ea"/>
              </a:rPr>
              <a:t>日前：在校务系统进行学位申请</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15</a:t>
            </a:r>
            <a:r>
              <a:rPr lang="zh-CN" altLang="en-US" sz="1200" b="1" dirty="0" smtClean="0">
                <a:latin typeface="宋体" panose="02010600030101010101" pitchFamily="2" charset="-122"/>
                <a:ea typeface="宋体" panose="02010600030101010101" pitchFamily="2" charset="-122"/>
              </a:rPr>
              <a:t>日前：查重</a:t>
            </a:r>
            <a:r>
              <a:rPr lang="en-US" altLang="zh-CN" sz="1200" b="1" dirty="0" smtClean="0">
                <a:latin typeface="宋体" panose="02010600030101010101" pitchFamily="2" charset="-122"/>
                <a:ea typeface="宋体" panose="02010600030101010101" pitchFamily="2" charset="-122"/>
              </a:rPr>
              <a:t>---</a:t>
            </a:r>
            <a:r>
              <a:rPr lang="zh-CN" altLang="en-US" sz="1200" b="1" dirty="0" smtClean="0">
                <a:latin typeface="宋体" panose="02010600030101010101" pitchFamily="2" charset="-122"/>
                <a:ea typeface="宋体" panose="02010600030101010101" pitchFamily="2" charset="-122"/>
              </a:rPr>
              <a:t>提交电子版论文至系统</a:t>
            </a:r>
            <a:r>
              <a:rPr lang="zh-CN" altLang="en-US" sz="1200" b="1" dirty="0" smtClean="0">
                <a:solidFill>
                  <a:srgbClr val="0070C0"/>
                </a:solidFill>
                <a:latin typeface="宋体" panose="02010600030101010101" pitchFamily="2" charset="-122"/>
                <a:ea typeface="宋体" panose="02010600030101010101" pitchFamily="2" charset="-122"/>
              </a:rPr>
              <a:t>           </a:t>
            </a:r>
            <a:r>
              <a:rPr lang="en-US" altLang="zh-CN" sz="1200" b="1" dirty="0">
                <a:solidFill>
                  <a:srgbClr val="0070C0"/>
                </a:solidFill>
                <a:latin typeface="宋体" panose="02010600030101010101" pitchFamily="2" charset="-122"/>
                <a:ea typeface="宋体" panose="02010600030101010101" pitchFamily="2" charset="-122"/>
              </a:rPr>
              <a:t> </a:t>
            </a:r>
            <a:r>
              <a:rPr lang="en-US" altLang="zh-CN" sz="1200" b="1" dirty="0" smtClean="0">
                <a:solidFill>
                  <a:srgbClr val="0070C0"/>
                </a:solidFill>
                <a:latin typeface="宋体" panose="02010600030101010101" pitchFamily="2" charset="-122"/>
                <a:ea typeface="宋体" panose="02010600030101010101" pitchFamily="2" charset="-122"/>
              </a:rPr>
              <a:t>        </a:t>
            </a:r>
            <a:endParaRPr lang="en-US" altLang="zh-CN" sz="1200" b="1" dirty="0" smtClean="0">
              <a:solidFill>
                <a:srgbClr val="0070C0"/>
              </a:solidFill>
              <a:latin typeface="宋体" panose="02010600030101010101" pitchFamily="2" charset="-122"/>
              <a:ea typeface="宋体" panose="02010600030101010101" pitchFamily="2" charset="-122"/>
            </a:endParaRPr>
          </a:p>
          <a:p>
            <a:pPr>
              <a:lnSpc>
                <a:spcPct val="80000"/>
              </a:lnSpc>
              <a:buFontTx/>
              <a:buNone/>
            </a:pPr>
            <a:r>
              <a:rPr lang="zh-CN" altLang="en-US" sz="1200" b="1" dirty="0" smtClean="0">
                <a:solidFill>
                  <a:srgbClr val="C00000"/>
                </a:solidFill>
                <a:latin typeface="宋体" panose="02010600030101010101" pitchFamily="2" charset="-122"/>
                <a:ea typeface="宋体" panose="02010600030101010101" pitchFamily="2" charset="-122"/>
              </a:rPr>
              <a:t>（论文中英文摘要</a:t>
            </a:r>
            <a:r>
              <a:rPr lang="en-US" altLang="zh-CN" sz="1200" b="1" dirty="0" smtClean="0">
                <a:solidFill>
                  <a:srgbClr val="C00000"/>
                </a:solidFill>
                <a:latin typeface="宋体" panose="02010600030101010101" pitchFamily="2" charset="-122"/>
                <a:ea typeface="宋体" panose="02010600030101010101" pitchFamily="2" charset="-122"/>
              </a:rPr>
              <a:t>+</a:t>
            </a:r>
            <a:r>
              <a:rPr lang="zh-CN" altLang="en-US" sz="1200" b="1" dirty="0" smtClean="0">
                <a:solidFill>
                  <a:srgbClr val="C00000"/>
                </a:solidFill>
                <a:latin typeface="宋体" panose="02010600030101010101" pitchFamily="2" charset="-122"/>
                <a:ea typeface="宋体" panose="02010600030101010101" pitchFamily="2" charset="-122"/>
              </a:rPr>
              <a:t>目录</a:t>
            </a:r>
            <a:r>
              <a:rPr lang="en-US" altLang="zh-CN" sz="1200" b="1" dirty="0" smtClean="0">
                <a:solidFill>
                  <a:srgbClr val="C00000"/>
                </a:solidFill>
                <a:latin typeface="宋体" panose="02010600030101010101" pitchFamily="2" charset="-122"/>
                <a:ea typeface="宋体" panose="02010600030101010101" pitchFamily="2" charset="-122"/>
              </a:rPr>
              <a:t>+</a:t>
            </a:r>
            <a:r>
              <a:rPr lang="zh-CN" altLang="en-US" sz="1200" b="1" dirty="0" smtClean="0">
                <a:solidFill>
                  <a:srgbClr val="C00000"/>
                </a:solidFill>
                <a:latin typeface="宋体" panose="02010600030101010101" pitchFamily="2" charset="-122"/>
                <a:ea typeface="宋体" panose="02010600030101010101" pitchFamily="2" charset="-122"/>
              </a:rPr>
              <a:t>删掉参考文献的剩余主体部分；</a:t>
            </a:r>
            <a:r>
              <a:rPr lang="en-US" altLang="zh-CN" sz="1200" b="1" dirty="0" smtClean="0">
                <a:solidFill>
                  <a:srgbClr val="C00000"/>
                </a:solidFill>
                <a:latin typeface="宋体" panose="02010600030101010101" pitchFamily="2" charset="-122"/>
                <a:ea typeface="宋体" panose="02010600030101010101" pitchFamily="2" charset="-122"/>
              </a:rPr>
              <a:t>PDF</a:t>
            </a:r>
            <a:r>
              <a:rPr lang="zh-CN" altLang="en-US" sz="1200" b="1" dirty="0" smtClean="0">
                <a:solidFill>
                  <a:srgbClr val="C00000"/>
                </a:solidFill>
                <a:latin typeface="宋体" panose="02010600030101010101" pitchFamily="2" charset="-122"/>
                <a:ea typeface="宋体" panose="02010600030101010101" pitchFamily="2" charset="-122"/>
              </a:rPr>
              <a:t>版</a:t>
            </a:r>
            <a:r>
              <a:rPr lang="en-US" altLang="zh-CN" sz="1200" b="1" dirty="0" smtClean="0">
                <a:solidFill>
                  <a:srgbClr val="C00000"/>
                </a:solidFill>
                <a:latin typeface="宋体" panose="02010600030101010101" pitchFamily="2" charset="-122"/>
                <a:ea typeface="宋体" panose="02010600030101010101" pitchFamily="2" charset="-122"/>
              </a:rPr>
              <a:t>; </a:t>
            </a:r>
            <a:r>
              <a:rPr lang="zh-CN" altLang="en-US" sz="1200" b="1" dirty="0" smtClean="0">
                <a:solidFill>
                  <a:srgbClr val="C00000"/>
                </a:solidFill>
                <a:latin typeface="宋体" panose="02010600030101010101" pitchFamily="2" charset="-122"/>
                <a:ea typeface="宋体" panose="02010600030101010101" pitchFamily="2" charset="-122"/>
              </a:rPr>
              <a:t>带文字的</a:t>
            </a:r>
            <a:r>
              <a:rPr lang="zh-CN" altLang="zh-CN" sz="1200" b="1" dirty="0" smtClean="0">
                <a:solidFill>
                  <a:srgbClr val="C00000"/>
                </a:solidFill>
                <a:latin typeface="宋体" panose="02010600030101010101" pitchFamily="2" charset="-122"/>
                <a:ea typeface="宋体" panose="02010600030101010101" pitchFamily="2" charset="-122"/>
              </a:rPr>
              <a:t>图、表不要删除</a:t>
            </a:r>
            <a:r>
              <a:rPr lang="zh-CN" altLang="en-US" sz="1200" b="1" dirty="0" smtClean="0">
                <a:solidFill>
                  <a:srgbClr val="C00000"/>
                </a:solidFill>
                <a:latin typeface="宋体" panose="02010600030101010101" pitchFamily="2" charset="-122"/>
                <a:ea typeface="宋体" panose="02010600030101010101" pitchFamily="2" charset="-122"/>
              </a:rPr>
              <a:t>）</a:t>
            </a:r>
            <a:endParaRPr lang="en-US" altLang="zh-CN" sz="1200" b="1" dirty="0" smtClean="0">
              <a:solidFill>
                <a:srgbClr val="C00000"/>
              </a:solidFill>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18</a:t>
            </a:r>
            <a:r>
              <a:rPr lang="zh-CN" altLang="en-US" sz="1200" b="1" dirty="0" smtClean="0">
                <a:latin typeface="宋体" panose="02010600030101010101" pitchFamily="2" charset="-122"/>
                <a:ea typeface="宋体" panose="02010600030101010101" pitchFamily="2" charset="-122"/>
              </a:rPr>
              <a:t>日前：</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 </a:t>
            </a:r>
            <a:r>
              <a:rPr lang="en-US" altLang="zh-CN" sz="1200" b="1" dirty="0" smtClean="0">
                <a:latin typeface="宋体" panose="02010600030101010101" pitchFamily="2" charset="-122"/>
                <a:ea typeface="宋体" panose="02010600030101010101" pitchFamily="2" charset="-122"/>
              </a:rPr>
              <a:t>    </a:t>
            </a:r>
            <a:r>
              <a:rPr lang="zh-CN" altLang="en-US" sz="1200" b="1" dirty="0" smtClean="0">
                <a:latin typeface="宋体" panose="02010600030101010101" pitchFamily="2" charset="-122"/>
                <a:ea typeface="宋体" panose="02010600030101010101" pitchFamily="2" charset="-122"/>
              </a:rPr>
              <a:t>博士：</a:t>
            </a:r>
            <a:r>
              <a:rPr lang="zh-CN" altLang="en-US" sz="1200" b="1" dirty="0" smtClean="0">
                <a:latin typeface="宋体" panose="02010600030101010101" pitchFamily="2" charset="-122"/>
                <a:ea typeface="宋体" panose="02010600030101010101" pitchFamily="2" charset="-122"/>
                <a:sym typeface="+mn-ea"/>
              </a:rPr>
              <a:t>在我校研究生教育管理系统中提交送审论文（</a:t>
            </a:r>
            <a:r>
              <a:rPr lang="zh-CN" altLang="zh-CN" sz="1200" b="1" dirty="0" smtClean="0">
                <a:latin typeface="宋体" panose="02010600030101010101" pitchFamily="2" charset="-122"/>
                <a:ea typeface="宋体" panose="02010600030101010101" pitchFamily="2" charset="-122"/>
                <a:sym typeface="+mn-ea"/>
              </a:rPr>
              <a:t>匿名处理）</a:t>
            </a:r>
            <a:r>
              <a:rPr lang="zh-CN" altLang="en-US" sz="1200" b="1" dirty="0" smtClean="0">
                <a:latin typeface="宋体" panose="02010600030101010101" pitchFamily="2" charset="-122"/>
                <a:ea typeface="宋体" panose="02010600030101010101" pitchFamily="2" charset="-122"/>
                <a:sym typeface="+mn-ea"/>
              </a:rPr>
              <a:t>，导师审核通过</a:t>
            </a:r>
            <a:endParaRPr lang="zh-CN" altLang="en-US" sz="1200" b="1" dirty="0" smtClean="0">
              <a:latin typeface="宋体" panose="02010600030101010101" pitchFamily="2" charset="-122"/>
              <a:ea typeface="宋体" panose="02010600030101010101" pitchFamily="2" charset="-122"/>
              <a:sym typeface="+mn-ea"/>
            </a:endParaRPr>
          </a:p>
          <a:p>
            <a:pPr>
              <a:lnSpc>
                <a:spcPct val="80000"/>
              </a:lnSpc>
              <a:buFontTx/>
              <a:buNone/>
            </a:pPr>
            <a:r>
              <a:rPr lang="zh-CN" altLang="en-US" sz="1200" b="1" dirty="0" smtClean="0">
                <a:latin typeface="宋体" panose="02010600030101010101" pitchFamily="2" charset="-122"/>
                <a:ea typeface="宋体" panose="02010600030101010101" pitchFamily="2" charset="-122"/>
                <a:sym typeface="+mn-ea"/>
              </a:rPr>
              <a:t> </a:t>
            </a:r>
            <a:r>
              <a:rPr lang="en-US" altLang="zh-CN" sz="1200" b="1" dirty="0" smtClean="0">
                <a:latin typeface="宋体" panose="02010600030101010101" pitchFamily="2" charset="-122"/>
                <a:ea typeface="宋体" panose="02010600030101010101" pitchFamily="2" charset="-122"/>
                <a:sym typeface="+mn-ea"/>
              </a:rPr>
              <a:t>        </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31</a:t>
            </a:r>
            <a:r>
              <a:rPr lang="zh-CN" altLang="en-US" sz="1200" b="1" dirty="0" smtClean="0">
                <a:latin typeface="宋体" panose="02010600030101010101" pitchFamily="2" charset="-122"/>
                <a:ea typeface="宋体" panose="02010600030101010101" pitchFamily="2" charset="-122"/>
              </a:rPr>
              <a:t>日前：</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 </a:t>
            </a:r>
            <a:r>
              <a:rPr lang="en-US" altLang="zh-CN" sz="1200" b="1" dirty="0" smtClean="0">
                <a:latin typeface="宋体" panose="02010600030101010101" pitchFamily="2" charset="-122"/>
                <a:ea typeface="宋体" panose="02010600030101010101" pitchFamily="2" charset="-122"/>
              </a:rPr>
              <a:t>    </a:t>
            </a:r>
            <a:r>
              <a:rPr lang="zh-CN" altLang="en-US" sz="1200" b="1" dirty="0" smtClean="0">
                <a:latin typeface="宋体" panose="02010600030101010101" pitchFamily="2" charset="-122"/>
                <a:ea typeface="宋体" panose="02010600030101010101" pitchFamily="2" charset="-122"/>
              </a:rPr>
              <a:t>硕士</a:t>
            </a:r>
            <a:r>
              <a:rPr lang="en-US" altLang="zh-CN" sz="1200" b="1" dirty="0" smtClean="0">
                <a:latin typeface="宋体" panose="02010600030101010101" pitchFamily="2" charset="-122"/>
                <a:ea typeface="宋体" panose="02010600030101010101" pitchFamily="2" charset="-122"/>
              </a:rPr>
              <a:t>:</a:t>
            </a:r>
            <a:r>
              <a:rPr lang="zh-CN" altLang="en-US" sz="1200" b="1" dirty="0" smtClean="0">
                <a:latin typeface="宋体" panose="02010600030101010101" pitchFamily="2" charset="-122"/>
                <a:ea typeface="宋体" panose="02010600030101010101" pitchFamily="2" charset="-122"/>
                <a:sym typeface="+mn-ea"/>
              </a:rPr>
              <a:t>在我校研究生教育管理</a:t>
            </a:r>
            <a:r>
              <a:rPr lang="zh-CN" altLang="en-US" sz="1200" b="1" dirty="0">
                <a:latin typeface="宋体" panose="02010600030101010101" pitchFamily="2" charset="-122"/>
                <a:ea typeface="宋体" panose="02010600030101010101" pitchFamily="2" charset="-122"/>
                <a:sym typeface="+mn-ea"/>
              </a:rPr>
              <a:t>系统中提交送审论文</a:t>
            </a:r>
            <a:r>
              <a:rPr lang="zh-CN" altLang="en-US" sz="1200" b="1" dirty="0" smtClean="0">
                <a:latin typeface="宋体" panose="02010600030101010101" pitchFamily="2" charset="-122"/>
                <a:ea typeface="宋体" panose="02010600030101010101" pitchFamily="2" charset="-122"/>
                <a:sym typeface="+mn-ea"/>
              </a:rPr>
              <a:t>（</a:t>
            </a:r>
            <a:r>
              <a:rPr lang="zh-CN" altLang="zh-CN" sz="1200" b="1" dirty="0" smtClean="0">
                <a:latin typeface="宋体" panose="02010600030101010101" pitchFamily="2" charset="-122"/>
                <a:ea typeface="宋体" panose="02010600030101010101" pitchFamily="2" charset="-122"/>
                <a:sym typeface="+mn-ea"/>
              </a:rPr>
              <a:t>匿名处理）</a:t>
            </a:r>
            <a:r>
              <a:rPr lang="zh-CN" altLang="en-US" sz="1200" b="1" dirty="0">
                <a:latin typeface="宋体" panose="02010600030101010101" pitchFamily="2" charset="-122"/>
                <a:ea typeface="宋体" panose="02010600030101010101" pitchFamily="2" charset="-122"/>
                <a:sym typeface="+mn-ea"/>
              </a:rPr>
              <a:t>，导师审核通过</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sym typeface="+mn-ea"/>
              </a:rPr>
              <a:t>  </a:t>
            </a:r>
            <a:r>
              <a:rPr lang="zh-CN" altLang="en-US" sz="1200" b="1" dirty="0">
                <a:latin typeface="宋体" panose="02010600030101010101" pitchFamily="2" charset="-122"/>
                <a:ea typeface="宋体" panose="02010600030101010101" pitchFamily="2" charset="-122"/>
                <a:sym typeface="+mn-ea"/>
              </a:rPr>
              <a:t>   </a:t>
            </a:r>
            <a:r>
              <a:rPr lang="en-US" altLang="zh-CN" sz="1200" b="1" dirty="0">
                <a:latin typeface="宋体" panose="02010600030101010101" pitchFamily="2" charset="-122"/>
                <a:ea typeface="宋体" panose="02010600030101010101" pitchFamily="2" charset="-122"/>
                <a:sym typeface="+mn-ea"/>
              </a:rPr>
              <a:t>     </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sym typeface="+mn-ea"/>
            </a:endParaRPr>
          </a:p>
          <a:p>
            <a:pPr>
              <a:lnSpc>
                <a:spcPct val="80000"/>
              </a:lnSpc>
              <a:buFontTx/>
              <a:buNone/>
            </a:pPr>
            <a:r>
              <a:rPr lang="en-US" altLang="zh-CN" sz="1200" b="1" dirty="0">
                <a:latin typeface="宋体" panose="02010600030101010101" pitchFamily="2" charset="-122"/>
                <a:ea typeface="宋体" panose="02010600030101010101" pitchFamily="2" charset="-122"/>
              </a:rPr>
              <a:t>5</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20</a:t>
            </a:r>
            <a:r>
              <a:rPr lang="zh-CN" altLang="en-US" sz="1200" b="1" dirty="0" smtClean="0">
                <a:latin typeface="宋体" panose="02010600030101010101" pitchFamily="2" charset="-122"/>
                <a:ea typeface="宋体" panose="02010600030101010101" pitchFamily="2" charset="-122"/>
              </a:rPr>
              <a:t>日前：完</a:t>
            </a:r>
            <a:r>
              <a:rPr lang="zh-CN" altLang="en-US" sz="1200" b="1" dirty="0">
                <a:latin typeface="宋体" panose="02010600030101010101" pitchFamily="2" charset="-122"/>
                <a:ea typeface="宋体" panose="02010600030101010101" pitchFamily="2" charset="-122"/>
              </a:rPr>
              <a:t>成</a:t>
            </a:r>
            <a:r>
              <a:rPr lang="zh-CN" altLang="en-US" sz="1200" b="1" dirty="0" smtClean="0">
                <a:latin typeface="宋体" panose="02010600030101010101" pitchFamily="2" charset="-122"/>
                <a:ea typeface="宋体" panose="02010600030101010101" pitchFamily="2" charset="-122"/>
              </a:rPr>
              <a:t>正式答辩</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5</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25</a:t>
            </a:r>
            <a:r>
              <a:rPr lang="zh-CN" altLang="en-US" sz="1200" b="1" dirty="0" smtClean="0">
                <a:latin typeface="宋体" panose="02010600030101010101" pitchFamily="2" charset="-122"/>
                <a:ea typeface="宋体" panose="02010600030101010101" pitchFamily="2" charset="-122"/>
              </a:rPr>
              <a:t>日前：上交学院材料，提交终稿论文，提交发表的学术成果</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a:t>
            </a:r>
            <a:r>
              <a:rPr lang="zh-CN" altLang="en-US" sz="1200" b="1" dirty="0" smtClean="0">
                <a:latin typeface="宋体" panose="02010600030101010101" pitchFamily="2" charset="-122"/>
                <a:ea typeface="宋体" panose="02010600030101010101" pitchFamily="2" charset="-122"/>
              </a:rPr>
              <a:t>日前：医院学位</a:t>
            </a:r>
            <a:r>
              <a:rPr lang="zh-CN" altLang="en-US" sz="1200" b="1" dirty="0">
                <a:latin typeface="宋体" panose="02010600030101010101" pitchFamily="2" charset="-122"/>
                <a:ea typeface="宋体" panose="02010600030101010101" pitchFamily="2" charset="-122"/>
              </a:rPr>
              <a:t>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6</a:t>
            </a:r>
            <a:r>
              <a:rPr lang="zh-CN" altLang="en-US" sz="1200" b="1" dirty="0">
                <a:latin typeface="宋体" panose="02010600030101010101" pitchFamily="2" charset="-122"/>
                <a:ea typeface="宋体" panose="02010600030101010101" pitchFamily="2" charset="-122"/>
              </a:rPr>
              <a:t>月</a:t>
            </a:r>
            <a:r>
              <a:rPr lang="en-US" altLang="zh-CN" sz="1200" b="1" dirty="0">
                <a:latin typeface="宋体" panose="02010600030101010101" pitchFamily="2" charset="-122"/>
                <a:ea typeface="宋体" panose="02010600030101010101" pitchFamily="2" charset="-122"/>
              </a:rPr>
              <a:t>15</a:t>
            </a:r>
            <a:r>
              <a:rPr lang="zh-CN" altLang="en-US" sz="1200" b="1" dirty="0">
                <a:latin typeface="宋体" panose="02010600030101010101" pitchFamily="2" charset="-122"/>
                <a:ea typeface="宋体" panose="02010600030101010101" pitchFamily="2" charset="-122"/>
              </a:rPr>
              <a:t>日前：完成终稿论文查重、终稿电子版论文提交图书馆</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20</a:t>
            </a:r>
            <a:r>
              <a:rPr lang="zh-CN" altLang="en-US" sz="1200" b="1" dirty="0" smtClean="0">
                <a:latin typeface="宋体" panose="02010600030101010101" pitchFamily="2" charset="-122"/>
                <a:ea typeface="宋体" panose="02010600030101010101" pitchFamily="2" charset="-122"/>
              </a:rPr>
              <a:t>日前</a:t>
            </a:r>
            <a:r>
              <a:rPr lang="zh-CN" altLang="en-US" sz="1200" b="1" dirty="0">
                <a:latin typeface="宋体" panose="02010600030101010101" pitchFamily="2" charset="-122"/>
                <a:ea typeface="宋体" panose="02010600030101010101" pitchFamily="2" charset="-122"/>
              </a:rPr>
              <a:t>：医科学位授予审核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30</a:t>
            </a:r>
            <a:r>
              <a:rPr lang="zh-CN" altLang="en-US" sz="1200" b="1" dirty="0" smtClean="0">
                <a:latin typeface="宋体" panose="02010600030101010101" pitchFamily="2" charset="-122"/>
                <a:ea typeface="宋体" panose="02010600030101010101" pitchFamily="2" charset="-122"/>
              </a:rPr>
              <a:t>日前</a:t>
            </a:r>
            <a:r>
              <a:rPr lang="zh-CN" altLang="en-US" sz="1200" b="1" dirty="0">
                <a:latin typeface="宋体" panose="02010600030101010101" pitchFamily="2" charset="-122"/>
                <a:ea typeface="宋体" panose="02010600030101010101" pitchFamily="2" charset="-122"/>
              </a:rPr>
              <a:t>：学校学位授予审核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                   </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                   </a:t>
            </a:r>
            <a:r>
              <a:rPr lang="en-US" altLang="zh-CN" sz="1200" b="1" dirty="0" smtClean="0">
                <a:latin typeface="宋体" panose="02010600030101010101" pitchFamily="2" charset="-122"/>
                <a:ea typeface="宋体" panose="02010600030101010101" pitchFamily="2" charset="-122"/>
              </a:rPr>
              <a:t>7</a:t>
            </a:r>
            <a:r>
              <a:rPr lang="zh-CN" altLang="en-US" sz="1200" b="1" dirty="0" smtClean="0">
                <a:latin typeface="宋体" panose="02010600030101010101" pitchFamily="2" charset="-122"/>
                <a:ea typeface="宋体" panose="02010600030101010101" pitchFamily="2" charset="-122"/>
              </a:rPr>
              <a:t>月初：颁发学位证书、毕业生派遣</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solidFill>
                  <a:srgbClr val="0070C0"/>
                </a:solidFill>
                <a:latin typeface="宋体" panose="02010600030101010101" pitchFamily="2" charset="-122"/>
                <a:ea typeface="宋体" panose="02010600030101010101" pitchFamily="2" charset="-122"/>
              </a:rPr>
              <a:t>                  </a:t>
            </a:r>
            <a:endParaRPr lang="en-US" altLang="zh-CN" sz="1200" b="1" dirty="0" smtClean="0">
              <a:solidFill>
                <a:srgbClr val="0070C0"/>
              </a:solidFill>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a:xfrm>
            <a:off x="762000" y="-152400"/>
            <a:ext cx="6870700" cy="1600200"/>
          </a:xfrm>
        </p:spPr>
        <p:txBody>
          <a:bodyPr/>
          <a:lstStyle/>
          <a:p>
            <a:r>
              <a:rPr lang="zh-CN" altLang="en-US" sz="2800" b="1" dirty="0">
                <a:solidFill>
                  <a:schemeClr val="accent2"/>
                </a:solidFill>
                <a:latin typeface="微软雅黑" panose="020B0503020204020204" charset="-122"/>
                <a:ea typeface="微软雅黑" panose="020B0503020204020204" charset="-122"/>
              </a:rPr>
              <a:t>二、论文预答辩</a:t>
            </a:r>
            <a:endParaRPr lang="zh-CN" altLang="en-US" sz="2800" b="1" dirty="0">
              <a:solidFill>
                <a:schemeClr val="accent2"/>
              </a:solidFill>
              <a:latin typeface="微软雅黑" panose="020B0503020204020204" charset="-122"/>
              <a:ea typeface="微软雅黑" panose="020B0503020204020204" charset="-122"/>
            </a:endParaRPr>
          </a:p>
        </p:txBody>
      </p:sp>
      <p:sp>
        <p:nvSpPr>
          <p:cNvPr id="751619" name="Rectangle 3"/>
          <p:cNvSpPr>
            <a:spLocks noGrp="1" noChangeArrowheads="1"/>
          </p:cNvSpPr>
          <p:nvPr>
            <p:ph idx="1"/>
          </p:nvPr>
        </p:nvSpPr>
        <p:spPr>
          <a:xfrm>
            <a:off x="457200" y="1752600"/>
            <a:ext cx="8229600" cy="4210050"/>
          </a:xfrm>
        </p:spPr>
        <p:txBody>
          <a:bodyPr/>
          <a:lstStyle/>
          <a:p>
            <a:pPr>
              <a:lnSpc>
                <a:spcPct val="150000"/>
              </a:lnSpc>
            </a:pPr>
            <a:r>
              <a:rPr lang="zh-CN" altLang="en-US" sz="2400" dirty="0"/>
              <a:t>导师指导小组成员（</a:t>
            </a:r>
            <a:r>
              <a:rPr lang="en-US" altLang="zh-CN" sz="2400" b="1" dirty="0">
                <a:solidFill>
                  <a:srgbClr val="C00000"/>
                </a:solidFill>
              </a:rPr>
              <a:t>3-5</a:t>
            </a:r>
            <a:r>
              <a:rPr lang="zh-CN" altLang="en-US" sz="2400" b="1" dirty="0">
                <a:solidFill>
                  <a:srgbClr val="C00000"/>
                </a:solidFill>
              </a:rPr>
              <a:t>人、中级职称以上</a:t>
            </a:r>
            <a:r>
              <a:rPr lang="zh-CN" altLang="en-US" sz="2400" dirty="0">
                <a:ea typeface="宋体" panose="02010600030101010101" pitchFamily="2" charset="-122"/>
              </a:rPr>
              <a:t>）</a:t>
            </a:r>
            <a:r>
              <a:rPr lang="zh-CN" altLang="en-US" sz="2400" dirty="0"/>
              <a:t>、形式自定，对论文进行初步审查，经预答辩后做进一步修改初步确定文稿</a:t>
            </a:r>
            <a:endParaRPr lang="zh-CN" altLang="en-US" sz="2400" dirty="0"/>
          </a:p>
          <a:p>
            <a:pPr>
              <a:lnSpc>
                <a:spcPct val="150000"/>
              </a:lnSpc>
            </a:pPr>
            <a:r>
              <a:rPr lang="zh-CN" altLang="en-US" sz="2400" dirty="0"/>
              <a:t>填</a:t>
            </a:r>
            <a:r>
              <a:rPr lang="zh-CN" altLang="en-US" sz="2400" dirty="0" smtClean="0"/>
              <a:t>写培养记录本（完成至</a:t>
            </a:r>
            <a:r>
              <a:rPr lang="zh-CN" altLang="en-US" sz="2400" b="1" dirty="0" smtClean="0">
                <a:solidFill>
                  <a:srgbClr val="C00000"/>
                </a:solidFill>
              </a:rPr>
              <a:t>预答辩小结</a:t>
            </a:r>
            <a:r>
              <a:rPr lang="zh-CN" altLang="en-US" sz="2400" dirty="0" smtClean="0"/>
              <a:t>）</a:t>
            </a:r>
            <a:endParaRPr lang="zh-CN" altLang="en-US" sz="2400" dirty="0"/>
          </a:p>
          <a:p>
            <a:pPr>
              <a:lnSpc>
                <a:spcPct val="150000"/>
              </a:lnSpc>
            </a:pPr>
            <a:r>
              <a:rPr lang="zh-CN" altLang="en-US" sz="2400" dirty="0" smtClean="0"/>
              <a:t>博士还需完成</a:t>
            </a:r>
            <a:r>
              <a:rPr lang="zh-CN" altLang="en-US" sz="2400" b="1" dirty="0" smtClean="0">
                <a:solidFill>
                  <a:srgbClr val="C00000"/>
                </a:solidFill>
              </a:rPr>
              <a:t>博</a:t>
            </a:r>
            <a:r>
              <a:rPr lang="zh-CN" altLang="en-US" sz="2400" b="1" dirty="0">
                <a:solidFill>
                  <a:srgbClr val="C00000"/>
                </a:solidFill>
              </a:rPr>
              <a:t>士论文审查表</a:t>
            </a:r>
            <a:endParaRPr lang="zh-CN" altLang="en-US" sz="2400" b="1" dirty="0">
              <a:solidFill>
                <a:srgbClr val="C00000"/>
              </a:solidFill>
            </a:endParaRPr>
          </a:p>
          <a:p>
            <a:pPr>
              <a:lnSpc>
                <a:spcPct val="150000"/>
              </a:lnSpc>
            </a:pPr>
            <a:r>
              <a:rPr lang="en-US" altLang="zh-CN" sz="2400" b="1" dirty="0" smtClean="0">
                <a:solidFill>
                  <a:srgbClr val="C00000"/>
                </a:solidFill>
              </a:rPr>
              <a:t>3</a:t>
            </a:r>
            <a:r>
              <a:rPr lang="zh-CN" altLang="en-US" sz="2400" b="1" dirty="0" smtClean="0">
                <a:solidFill>
                  <a:srgbClr val="C00000"/>
                </a:solidFill>
              </a:rPr>
              <a:t>月</a:t>
            </a:r>
            <a:r>
              <a:rPr lang="en-US" altLang="zh-CN" sz="2400" b="1" dirty="0" smtClean="0">
                <a:solidFill>
                  <a:srgbClr val="C00000"/>
                </a:solidFill>
              </a:rPr>
              <a:t>10</a:t>
            </a:r>
            <a:r>
              <a:rPr lang="zh-CN" altLang="en-US" sz="2400" b="1" dirty="0" smtClean="0">
                <a:solidFill>
                  <a:srgbClr val="C00000"/>
                </a:solidFill>
              </a:rPr>
              <a:t>日</a:t>
            </a:r>
            <a:r>
              <a:rPr lang="zh-CN" altLang="en-US" sz="2400" b="1" dirty="0">
                <a:solidFill>
                  <a:srgbClr val="C00000"/>
                </a:solidFill>
              </a:rPr>
              <a:t>前</a:t>
            </a:r>
            <a:r>
              <a:rPr lang="zh-CN" altLang="en-US" sz="2400" dirty="0"/>
              <a:t>完成</a:t>
            </a:r>
            <a:endParaRPr lang="zh-CN" altLang="en-US" sz="2400" dirty="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81000"/>
            <a:ext cx="6870700" cy="600075"/>
          </a:xfrm>
        </p:spPr>
        <p:txBody>
          <a:bodyPr/>
          <a:p>
            <a:r>
              <a:rPr lang="zh-CN" altLang="en-US" sz="2800" b="1" dirty="0">
                <a:solidFill>
                  <a:schemeClr val="accent2"/>
                </a:solidFill>
                <a:latin typeface="微软雅黑" panose="020B0503020204020204" charset="-122"/>
                <a:ea typeface="微软雅黑" panose="020B0503020204020204" charset="-122"/>
                <a:sym typeface="+mn-ea"/>
              </a:rPr>
              <a:t>三、申请答辩</a:t>
            </a:r>
            <a:endParaRPr lang="zh-CN" altLang="en-US" sz="28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95400"/>
            <a:ext cx="7696200" cy="5420995"/>
          </a:xfrm>
        </p:spPr>
        <p:txBody>
          <a:bodyPr/>
          <a:p>
            <a:pPr>
              <a:lnSpc>
                <a:spcPct val="90000"/>
              </a:lnSpc>
            </a:pPr>
            <a:r>
              <a:rPr lang="zh-CN" altLang="en-US" sz="2400" dirty="0">
                <a:solidFill>
                  <a:schemeClr val="accent2"/>
                </a:solidFill>
                <a:latin typeface="黑体" panose="02010609060101010101" pitchFamily="49" charset="-122"/>
                <a:ea typeface="黑体" panose="02010609060101010101" pitchFamily="49" charset="-122"/>
                <a:sym typeface="+mn-ea"/>
              </a:rPr>
              <a:t>网上申请</a:t>
            </a:r>
            <a:endParaRPr lang="zh-CN" altLang="en-US" sz="2400" dirty="0">
              <a:solidFill>
                <a:schemeClr val="accent2"/>
              </a:solidFill>
              <a:latin typeface="黑体" panose="02010609060101010101" pitchFamily="49" charset="-122"/>
              <a:ea typeface="黑体" panose="02010609060101010101" pitchFamily="49" charset="-122"/>
            </a:endParaRPr>
          </a:p>
          <a:p>
            <a:pPr marL="514350" indent="-514350">
              <a:lnSpc>
                <a:spcPct val="90000"/>
              </a:lnSpc>
              <a:buFont typeface="+mj-lt"/>
              <a:buAutoNum type="alphaUcPeriod"/>
            </a:pPr>
            <a:r>
              <a:rPr lang="zh-CN" altLang="en-US" sz="2400" dirty="0">
                <a:sym typeface="+mn-ea"/>
              </a:rPr>
              <a:t>登录研究生教育管理服务平台</a:t>
            </a:r>
            <a:endParaRPr lang="en-US" altLang="zh-CN" sz="2400" dirty="0">
              <a:ln w="22225">
                <a:solidFill>
                  <a:schemeClr val="accent2"/>
                </a:solidFill>
                <a:prstDash val="solid"/>
              </a:ln>
              <a:solidFill>
                <a:schemeClr val="accent2">
                  <a:lumMod val="40000"/>
                  <a:lumOff val="60000"/>
                </a:schemeClr>
              </a:solidFill>
              <a:effectLst/>
            </a:endParaRPr>
          </a:p>
          <a:p>
            <a:pPr marL="514350" indent="-514350">
              <a:lnSpc>
                <a:spcPct val="90000"/>
              </a:lnSpc>
              <a:buFont typeface="+mj-lt"/>
              <a:buAutoNum type="alphaUcPeriod"/>
            </a:pPr>
            <a:r>
              <a:rPr lang="zh-CN" altLang="en-US" sz="2400" dirty="0" smtClean="0">
                <a:ea typeface="宋体" panose="02010600030101010101" pitchFamily="2" charset="-122"/>
                <a:sym typeface="+mn-ea"/>
              </a:rPr>
              <a:t>填写数据上报信息（核对学籍信息、填写前置学位信息和获学位后去向）</a:t>
            </a:r>
            <a:endParaRPr lang="zh-CN" altLang="en-US" sz="2400" dirty="0" smtClean="0">
              <a:ea typeface="宋体" panose="02010600030101010101" pitchFamily="2" charset="-122"/>
              <a:sym typeface="+mn-ea"/>
            </a:endParaRPr>
          </a:p>
          <a:p>
            <a:pPr marL="514350" indent="-514350">
              <a:lnSpc>
                <a:spcPct val="90000"/>
              </a:lnSpc>
              <a:buFont typeface="+mj-lt"/>
              <a:buAutoNum type="alphaUcPeriod"/>
            </a:pPr>
            <a:r>
              <a:rPr lang="en-US" altLang="zh-CN" sz="2400" dirty="0" smtClean="0">
                <a:sym typeface="+mn-ea"/>
              </a:rPr>
              <a:t>点击答辩资格申请后，选择有成果答辩，随后上传照片并填写个人相关信息</a:t>
            </a:r>
            <a:endParaRPr lang="en-US" altLang="zh-CN" sz="2400" dirty="0" smtClean="0">
              <a:sym typeface="+mn-ea"/>
            </a:endParaRPr>
          </a:p>
          <a:p>
            <a:pPr marL="514350" indent="-514350">
              <a:lnSpc>
                <a:spcPct val="90000"/>
              </a:lnSpc>
              <a:buFont typeface="+mj-lt"/>
              <a:buAutoNum type="alphaUcPeriod"/>
            </a:pPr>
            <a:r>
              <a:rPr lang="zh-CN" altLang="en-US" sz="2400" dirty="0" smtClean="0">
                <a:ea typeface="宋体" panose="02010600030101010101" pitchFamily="2" charset="-122"/>
                <a:sym typeface="+mn-ea"/>
              </a:rPr>
              <a:t>导师审核</a:t>
            </a:r>
            <a:endParaRPr lang="zh-CN" altLang="en-US" sz="2400" dirty="0" smtClean="0">
              <a:ea typeface="宋体" panose="02010600030101010101" pitchFamily="2" charset="-122"/>
              <a:sym typeface="+mn-ea"/>
            </a:endParaRPr>
          </a:p>
          <a:p>
            <a:pPr marL="514350" indent="-514350">
              <a:lnSpc>
                <a:spcPct val="90000"/>
              </a:lnSpc>
              <a:buFont typeface="+mj-lt"/>
              <a:buAutoNum type="alphaUcPeriod"/>
            </a:pPr>
            <a:r>
              <a:rPr lang="zh-CN" altLang="en-US" sz="2400" dirty="0" smtClean="0">
                <a:ea typeface="宋体" panose="02010600030101010101" pitchFamily="2" charset="-122"/>
                <a:sym typeface="+mn-ea"/>
              </a:rPr>
              <a:t>研究生科审核</a:t>
            </a:r>
            <a:endParaRPr lang="en-US" altLang="zh-CN" sz="2400" dirty="0" smtClean="0">
              <a:sym typeface="+mn-ea"/>
            </a:endParaRPr>
          </a:p>
          <a:p>
            <a:pPr marL="0" indent="0">
              <a:lnSpc>
                <a:spcPct val="90000"/>
              </a:lnSpc>
              <a:buNone/>
            </a:pPr>
            <a:r>
              <a:rPr lang="zh-CN" altLang="en-US" sz="2400" dirty="0">
                <a:hlinkClick r:id="rId1" action="ppaction://hlinkfile"/>
              </a:rPr>
              <a:t>大学研究生系统学位申请流程指引(发给研究生及导师).docx</a:t>
            </a:r>
            <a:endParaRPr lang="zh-CN" altLang="en-US" sz="2400" dirty="0"/>
          </a:p>
          <a:p>
            <a:endParaRPr lang="zh-CN" altLang="en-US" sz="2400"/>
          </a:p>
        </p:txBody>
      </p:sp>
    </p:spTree>
  </p:cSld>
  <p:clrMapOvr>
    <a:masterClrMapping/>
  </p:clrMapOvr>
  <p:transition spd="med">
    <p:cover dir="r"/>
  </p:transition>
</p:sld>
</file>

<file path=ppt/tags/tag1.xml><?xml version="1.0" encoding="utf-8"?>
<p:tagLst xmlns:p="http://schemas.openxmlformats.org/presentationml/2006/main">
  <p:tag name="KSO_WM_UNIT_SUBTYPE" val="a"/>
  <p:tag name="KSO_WM_UNIT_NOCLEAR" val="0"/>
  <p:tag name="KSO_WM_UNIT_VALUE" val="12"/>
  <p:tag name="KSO_WM_UNIT_HIGHLIGHT" val="0"/>
  <p:tag name="KSO_WM_UNIT_COMPATIBLE" val="0"/>
  <p:tag name="KSO_WM_UNIT_DIAGRAM_ISNUMVISUAL" val="0"/>
  <p:tag name="KSO_WM_UNIT_DIAGRAM_ISREFERUNIT" val="0"/>
  <p:tag name="KSO_WM_DIAGRAM_GROUP_CODE" val="p1-1"/>
  <p:tag name="KSO_WM_UNIT_TYPE" val="p_h_h_f"/>
  <p:tag name="KSO_WM_UNIT_INDEX" val="1_1_1_1"/>
  <p:tag name="KSO_WM_UNIT_ID" val="diagram20164522_2*p_h_h_f*1_1_1_1"/>
  <p:tag name="KSO_WM_TEMPLATE_CATEGORY" val="diagram"/>
  <p:tag name="KSO_WM_TEMPLATE_INDEX" val="20164522"/>
  <p:tag name="KSO_WM_UNIT_LAYERLEVEL" val="1_1_1_1"/>
  <p:tag name="KSO_WM_TAG_VERSION" val="1.0"/>
  <p:tag name="KSO_WM_BEAUTIFY_FLAG" val="#wm#"/>
  <p:tag name="KSO_WM_UNIT_PRESET_TEXT" val="添加文本"/>
  <p:tag name="KSO_WM_UNIT_TEXT_FILL_FORE_SCHEMECOLOR_INDEX" val="14"/>
  <p:tag name="KSO_WM_UNIT_TEXT_FILL_TYPE" val="1"/>
</p:tagLst>
</file>

<file path=ppt/tags/tag2.xml><?xml version="1.0" encoding="utf-8"?>
<p:tagLst xmlns:p="http://schemas.openxmlformats.org/presentationml/2006/main">
  <p:tag name="KSO_WPP_MARK_KEY" val="c0ff4e8b-5399-4eb5-9d21-2e9d71c32a24"/>
  <p:tag name="COMMONDATA" val="eyJoZGlkIjoiYzljMTU4MzMzNzdhNzFlMzQ3YmI3OTQwYzJjYmFlMDUifQ=="/>
  <p:tag name="commondata" val="eyJoZGlkIjoiZTU4YmUyZWNkMzE0Nzg4MzU0YjZmM2VjNmE2YTAxYzcifQ=="/>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Office 主题">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Office 主题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Office 主题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Office 主题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6091</Words>
  <Application>WPS 演示</Application>
  <PresentationFormat>全屏显示(4:3)</PresentationFormat>
  <Paragraphs>376</Paragraphs>
  <Slides>31</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Arial</vt:lpstr>
      <vt:lpstr>宋体</vt:lpstr>
      <vt:lpstr>Wingdings</vt:lpstr>
      <vt:lpstr>Times New Roman</vt:lpstr>
      <vt:lpstr>Comic Sans MS</vt:lpstr>
      <vt:lpstr>黑体</vt:lpstr>
      <vt:lpstr>微软雅黑</vt:lpstr>
      <vt:lpstr>Wingdings</vt:lpstr>
      <vt:lpstr>Arial Unicode MS</vt:lpstr>
      <vt:lpstr>仿宋</vt:lpstr>
      <vt:lpstr>华文行楷</vt:lpstr>
      <vt:lpstr>自定义设计方案</vt:lpstr>
      <vt:lpstr>Crayons</vt:lpstr>
      <vt:lpstr>PowerPoint 演示文稿</vt:lpstr>
      <vt:lpstr>PowerPoint 演示文稿</vt:lpstr>
      <vt:lpstr>三、每年毕业答辩及学位申请工作安排</vt:lpstr>
      <vt:lpstr>PowerPoint 演示文稿</vt:lpstr>
      <vt:lpstr>四、一份毕业论文（学位论文）需要通过的关卡</vt:lpstr>
      <vt:lpstr>PowerPoint 演示文稿</vt:lpstr>
      <vt:lpstr>一、工作安排</vt:lpstr>
      <vt:lpstr>二、论文预答辩</vt:lpstr>
      <vt:lpstr>三、申请答辩</vt:lpstr>
      <vt:lpstr>四、论文重合度检测</vt:lpstr>
      <vt:lpstr>8、注意事项</vt:lpstr>
      <vt:lpstr>五、论文送审</vt:lpstr>
      <vt:lpstr>   论文送审材料准备</vt:lpstr>
      <vt:lpstr>2.评阅结果对答辩的影响</vt:lpstr>
      <vt:lpstr>2.评阅结果对答辩的影响</vt:lpstr>
      <vt:lpstr>3、注意事项</vt:lpstr>
      <vt:lpstr>4、评阅结果</vt:lpstr>
      <vt:lpstr>六、答辩前备案</vt:lpstr>
      <vt:lpstr>七、举行论文答辩会 </vt:lpstr>
      <vt:lpstr>PowerPoint 演示文稿</vt:lpstr>
      <vt:lpstr>七、论文答辩会</vt:lpstr>
      <vt:lpstr>八、上交答辩材料</vt:lpstr>
      <vt:lpstr>八、上交答辩材料 </vt:lpstr>
      <vt:lpstr>九、学位授予审核 </vt:lpstr>
      <vt:lpstr>九、学位授予审核 </vt:lpstr>
      <vt:lpstr>九、学位授予审核 </vt:lpstr>
      <vt:lpstr>九、学位授予审核</vt:lpstr>
      <vt:lpstr>十、论文抽查</vt:lpstr>
      <vt:lpstr>十、论文抽查</vt:lpstr>
      <vt:lpstr>十一、其它事项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fulilv</dc:creator>
  <cp:lastModifiedBy>研究生科</cp:lastModifiedBy>
  <cp:revision>756</cp:revision>
  <cp:lastPrinted>2024-01-11T08:51:00Z</cp:lastPrinted>
  <dcterms:created xsi:type="dcterms:W3CDTF">2024-01-11T08:51:00Z</dcterms:created>
  <dcterms:modified xsi:type="dcterms:W3CDTF">2024-09-04T04:26:18Z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2052-12.1.0.17827</vt:lpwstr>
  </property>
  <property fmtid="{D5CDD505-2E9C-101B-9397-08002B2CF9AE}" pid="4" name="ICV">
    <vt:lpwstr>D485CFA702AC470E9502FEFB71E1631D_13</vt:lpwstr>
  </property>
</Properties>
</file>