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1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2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9" r:id="rId3"/>
  </p:sldMasterIdLst>
  <p:notesMasterIdLst>
    <p:notesMasterId r:id="rId15"/>
  </p:notesMasterIdLst>
  <p:handoutMasterIdLst>
    <p:handoutMasterId r:id="rId16"/>
  </p:handoutMasterIdLst>
  <p:sldIdLst>
    <p:sldId id="280" r:id="rId4"/>
    <p:sldId id="300" r:id="rId5"/>
    <p:sldId id="282" r:id="rId6"/>
    <p:sldId id="283" r:id="rId7"/>
    <p:sldId id="284" r:id="rId8"/>
    <p:sldId id="285" r:id="rId9"/>
    <p:sldId id="286" r:id="rId10"/>
    <p:sldId id="297" r:id="rId11"/>
    <p:sldId id="296" r:id="rId12"/>
    <p:sldId id="301" r:id="rId13"/>
    <p:sldId id="303" r:id="rId14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87" autoAdjust="0"/>
  </p:normalViewPr>
  <p:slideViewPr>
    <p:cSldViewPr showGuides="1">
      <p:cViewPr varScale="1">
        <p:scale>
          <a:sx n="115" d="100"/>
          <a:sy n="115" d="100"/>
        </p:scale>
        <p:origin x="1494" y="102"/>
      </p:cViewPr>
      <p:guideLst>
        <p:guide orient="horz" pos="2160"/>
        <p:guide pos="28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 smtClean="0"/>
              <a:t>Ver. 1.1 2023.02.10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C9CBB-15F1-42F5-B143-05C4016578E2}" type="datetimeFigureOut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BCC02-8E86-4AA0-B069-FE798918B4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06100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 smtClean="0"/>
              <a:t>Ver. 1.1 2023.02.10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29CC6-3069-483E-B38F-297535D1A3AF}" type="datetimeFigureOut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7B999-3AF8-405B-AADB-D54D31DE6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83792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7B999-3AF8-405B-AADB-D54D31DE68AD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zh-CN" smtClean="0"/>
              <a:t>Ver. 1.1 2023.02.10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786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7B999-3AF8-405B-AADB-D54D31DE68AD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zh-CN" smtClean="0"/>
              <a:t>Ver. 1.1 2023.02.10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85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7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2.xml"/><Relationship Id="rId9" Type="http://schemas.openxmlformats.org/officeDocument/2006/relationships/tags" Target="../tags/tag97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1.xml"/><Relationship Id="rId9" Type="http://schemas.openxmlformats.org/officeDocument/2006/relationships/tags" Target="../tags/tag106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8.xml"/><Relationship Id="rId9" Type="http://schemas.openxmlformats.org/officeDocument/2006/relationships/tags" Target="../tags/tag12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2" Type="http://schemas.openxmlformats.org/officeDocument/2006/relationships/tags" Target="../tags/tag137.xml"/><Relationship Id="rId16" Type="http://schemas.openxmlformats.org/officeDocument/2006/relationships/image" Target="../media/image1.png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5" Type="http://schemas.openxmlformats.org/officeDocument/2006/relationships/tags" Target="../tags/tag140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145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54.xml"/><Relationship Id="rId4" Type="http://schemas.openxmlformats.org/officeDocument/2006/relationships/tags" Target="../tags/tag153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image" Target="../media/image1.png"/><Relationship Id="rId10" Type="http://schemas.openxmlformats.org/officeDocument/2006/relationships/tags" Target="../tags/tag164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9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8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4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99.xml"/><Relationship Id="rId4" Type="http://schemas.openxmlformats.org/officeDocument/2006/relationships/tags" Target="../tags/tag19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0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tags" Target="../tags/tag216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2" Type="http://schemas.openxmlformats.org/officeDocument/2006/relationships/tags" Target="../tags/tag205.xml"/><Relationship Id="rId16" Type="http://schemas.openxmlformats.org/officeDocument/2006/relationships/image" Target="../media/image1.png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5" Type="http://schemas.openxmlformats.org/officeDocument/2006/relationships/tags" Target="../tags/tag208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213.xml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9FD8012-2968-4953-8C08-8864D441323F}" type="datetime1">
              <a:rPr lang="zh-CN" altLang="en-US" smtClean="0">
                <a:latin typeface="Arial" panose="020B0604020202020204" pitchFamily="34" charset="0"/>
              </a:rPr>
              <a:t>2023/6/29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AD74EC-65D2-4D27-B465-0AB49E9AB588}" type="datetime1">
              <a:rPr lang="zh-CN" altLang="en-US" smtClean="0">
                <a:latin typeface="Arial" panose="020B0604020202020204" pitchFamily="34" charset="0"/>
              </a:rPr>
              <a:t>2023/6/29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302AC72-3EC2-430E-881C-88665563ACC8}" type="datetime1">
              <a:rPr lang="zh-CN" altLang="en-US" smtClean="0">
                <a:latin typeface="Arial" panose="020B0604020202020204" pitchFamily="34" charset="0"/>
              </a:rPr>
              <a:t>2023/6/29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205740" y="812576"/>
            <a:ext cx="8762591" cy="29478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 dirty="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2"/>
            </p:custDataLst>
          </p:nvPr>
        </p:nvSpPr>
        <p:spPr>
          <a:xfrm>
            <a:off x="7117678" y="621663"/>
            <a:ext cx="1848749" cy="1802423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195761" y="2641685"/>
            <a:ext cx="1415561" cy="138009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7103269" y="6264275"/>
            <a:ext cx="1350169" cy="57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5"/>
            </p:custDataLst>
          </p:nvPr>
        </p:nvSpPr>
        <p:spPr>
          <a:xfrm flipV="1">
            <a:off x="562928" y="6315075"/>
            <a:ext cx="536734" cy="57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6"/>
            </p:custDataLst>
          </p:nvPr>
        </p:nvSpPr>
        <p:spPr>
          <a:xfrm>
            <a:off x="1166336" y="6316345"/>
            <a:ext cx="66675" cy="57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  <p:sp>
        <p:nvSpPr>
          <p:cNvPr id="13" name="矩形 12"/>
          <p:cNvSpPr/>
          <p:nvPr userDrawn="1">
            <p:custDataLst>
              <p:tags r:id="rId7"/>
            </p:custDataLst>
          </p:nvPr>
        </p:nvSpPr>
        <p:spPr>
          <a:xfrm>
            <a:off x="1298258" y="6316345"/>
            <a:ext cx="190024" cy="57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CCE361D4-602F-430A-90B6-9D774CB5ADBC}" type="datetime1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662733" y="1046220"/>
            <a:ext cx="6858000" cy="1422559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3715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662732" y="3128804"/>
            <a:ext cx="6858000" cy="667703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35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662733" y="5122890"/>
            <a:ext cx="2524073" cy="434743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135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1" y="162612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ED1DDAF4-23F5-4AE3-8E45-F0707A7B7541}" type="datetime1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6474460"/>
            <a:ext cx="9186863" cy="3835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07581" y="2175010"/>
            <a:ext cx="4682831" cy="691516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304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507581" y="3277722"/>
            <a:ext cx="4682831" cy="1050755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015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BB7180F6-4C6D-4055-9340-54C130339AE8}" type="datetime1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7210" y="162612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83920" y="1626121"/>
            <a:ext cx="3962432" cy="4041680"/>
          </a:xfrm>
        </p:spPr>
        <p:txBody>
          <a:bodyPr>
            <a:noAutofit/>
          </a:bodyPr>
          <a:lstStyle>
            <a:lvl1pPr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EFC956C4-17B7-4DC2-A065-97CF43C77340}" type="datetime1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02447" y="1000133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125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2444" y="2023369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2" y="1000133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125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2" y="2023369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BC7D8736-6354-415E-A5F0-338DC23AF969}" type="datetime1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1" y="4984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A89373B1-3A85-4259-A10D-FF8CFD107105}" type="datetime1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D7874365-D69A-45FB-979F-8D5C31A8D709}" type="datetime1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7" y="498479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7" y="162612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162612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80C239F8-4CB8-4CFB-8A76-6A9501D3A3D3}" type="datetime1">
              <a:rPr lang="zh-CN" altLang="en-US" smtClean="0"/>
              <a:t>2023/6/29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AD21A0B-9939-4C70-8E62-CC56A23AD54A}" type="datetime1">
              <a:rPr lang="zh-CN" altLang="en-US" smtClean="0">
                <a:latin typeface="Arial" panose="020B0604020202020204" pitchFamily="34" charset="0"/>
              </a:rPr>
              <a:t>2023/6/29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162612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4" y="162611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543C4577-0B45-4164-B2A4-159C0133991D}" type="datetime1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DBAA2EA9-CB79-41D9-A823-7BDEA2597564}" type="datetime1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7" y="162612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199549" y="1018064"/>
            <a:ext cx="8762524" cy="4226243"/>
          </a:xfrm>
          <a:prstGeom prst="rect">
            <a:avLst/>
          </a:prstGeom>
          <a:solidFill>
            <a:schemeClr val="tx2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1066800" y="4065588"/>
            <a:ext cx="3962400" cy="9525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任意形状 8"/>
          <p:cNvSpPr/>
          <p:nvPr userDrawn="1">
            <p:custDataLst>
              <p:tags r:id="rId3"/>
            </p:custDataLst>
          </p:nvPr>
        </p:nvSpPr>
        <p:spPr>
          <a:xfrm>
            <a:off x="7110534" y="613408"/>
            <a:ext cx="1848749" cy="1802423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195761" y="4343043"/>
            <a:ext cx="1415561" cy="138009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990599" y="2577631"/>
            <a:ext cx="4990201" cy="1205503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414C4CDD-0122-40D5-B1E9-C2B0CF06BA55}" type="datetime1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7295319" y="-51"/>
            <a:ext cx="1848749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059656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1" y="498476"/>
            <a:ext cx="8139178" cy="33147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A97B40F1-BD95-4DEB-8546-7D13EDDD0B88}" type="datetime1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47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600" y="304200"/>
            <a:ext cx="87048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1339650"/>
            <a:ext cx="7219800" cy="542700"/>
          </a:xfrm>
        </p:spPr>
        <p:txBody>
          <a:bodyPr anchor="ctr">
            <a:normAutofit/>
          </a:bodyPr>
          <a:lstStyle>
            <a:lvl1pPr>
              <a:defRPr sz="1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259425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E3D0A6-7A08-4BBB-8447-A4224EBEA418}" type="datetime1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617595" cy="686625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6200000">
            <a:off x="-1" y="4183"/>
            <a:ext cx="1741805" cy="1273969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0" y="5913755"/>
            <a:ext cx="732473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37400" y="880650"/>
            <a:ext cx="2970000" cy="661500"/>
          </a:xfrm>
        </p:spPr>
        <p:txBody>
          <a:bodyPr anchor="ctr">
            <a:normAutofit/>
          </a:bodyPr>
          <a:lstStyle>
            <a:lvl1pPr>
              <a:defRPr sz="2025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5E207B65-44A0-4A94-9C22-A50AB05A0862}" type="datetime1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40100" y="227565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3825900" y="1405930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266382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2"/>
            </p:custDataLst>
          </p:nvPr>
        </p:nvSpPr>
        <p:spPr>
          <a:xfrm rot="16200000">
            <a:off x="-2357" y="0"/>
            <a:ext cx="1243965" cy="910114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>
            <a:off x="7758589" y="0"/>
            <a:ext cx="1385411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9000" y="859500"/>
            <a:ext cx="8232300" cy="469800"/>
          </a:xfrm>
        </p:spPr>
        <p:txBody>
          <a:bodyPr anchor="ctr">
            <a:normAutofit/>
          </a:bodyPr>
          <a:lstStyle>
            <a:lvl1pPr algn="ctr">
              <a:defRPr sz="2025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FBC3F60F-10FC-482F-9CCE-E4EC9A248E5B}" type="datetime1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59000" y="17631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59581" y="323685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858" y="5029201"/>
            <a:ext cx="9144000" cy="1828799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2"/>
            </p:custDataLst>
          </p:nvPr>
        </p:nvSpPr>
        <p:spPr>
          <a:xfrm rot="10800000">
            <a:off x="2857" y="5905500"/>
            <a:ext cx="732473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740250"/>
            <a:ext cx="8232300" cy="423900"/>
          </a:xfrm>
        </p:spPr>
        <p:txBody>
          <a:bodyPr anchor="ctr">
            <a:normAutofit/>
          </a:bodyPr>
          <a:lstStyle>
            <a:lvl1pPr algn="ctr">
              <a:defRPr sz="1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ED2CBEB2-B68C-4D9F-84FA-CB7C4E6B5E54}" type="datetime1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208260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530685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-3492"/>
            <a:ext cx="9144000" cy="914400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34816" y="258207"/>
            <a:ext cx="8278178" cy="391001"/>
          </a:xfrm>
        </p:spPr>
        <p:txBody>
          <a:bodyPr>
            <a:noAutofit/>
          </a:bodyPr>
          <a:lstStyle>
            <a:lvl1pPr>
              <a:defRPr sz="1575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1F29AEBB-A57D-4B61-9480-FBFC61EFCA13}" type="datetime1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434700" y="202500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4681800" y="202500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429300" y="491445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4689900" y="491085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1576668"/>
            <a:ext cx="9144000" cy="370466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142100" y="1637550"/>
            <a:ext cx="6858000" cy="1790100"/>
          </a:xfrm>
        </p:spPr>
        <p:txBody>
          <a:bodyPr anchor="b">
            <a:normAutofit/>
          </a:bodyPr>
          <a:lstStyle>
            <a:lvl1pPr algn="ctr">
              <a:defRPr sz="3375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E03F25C1-191E-40A7-8790-F0F0150EEB7B}" type="datetime1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41810" y="406980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866F33-2CE7-4F16-AEAD-8762047FD398}" type="datetime1">
              <a:rPr lang="zh-CN" altLang="en-US" smtClean="0">
                <a:latin typeface="Arial" panose="020B0604020202020204" pitchFamily="34" charset="0"/>
              </a:rPr>
              <a:t>2023/6/29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3"/>
          <p:cNvSpPr/>
          <p:nvPr userDrawn="1">
            <p:custDataLst>
              <p:tags r:id="rId1"/>
            </p:custDataLst>
          </p:nvPr>
        </p:nvSpPr>
        <p:spPr>
          <a:xfrm rot="2640000">
            <a:off x="6528435" y="1894999"/>
            <a:ext cx="2973705" cy="297370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44" h="6244">
                <a:moveTo>
                  <a:pt x="1041" y="0"/>
                </a:moveTo>
                <a:lnTo>
                  <a:pt x="3402" y="0"/>
                </a:lnTo>
                <a:lnTo>
                  <a:pt x="3611" y="217"/>
                </a:lnTo>
                <a:lnTo>
                  <a:pt x="1185" y="217"/>
                </a:lnTo>
                <a:cubicBezTo>
                  <a:pt x="651" y="217"/>
                  <a:pt x="217" y="651"/>
                  <a:pt x="217" y="1185"/>
                </a:cubicBezTo>
                <a:lnTo>
                  <a:pt x="217" y="5059"/>
                </a:lnTo>
                <a:cubicBezTo>
                  <a:pt x="217" y="5593"/>
                  <a:pt x="651" y="6027"/>
                  <a:pt x="1185" y="6027"/>
                </a:cubicBezTo>
                <a:lnTo>
                  <a:pt x="5059" y="6027"/>
                </a:lnTo>
                <a:cubicBezTo>
                  <a:pt x="5593" y="6027"/>
                  <a:pt x="6027" y="5593"/>
                  <a:pt x="6027" y="5059"/>
                </a:cubicBezTo>
                <a:lnTo>
                  <a:pt x="6027" y="2718"/>
                </a:lnTo>
                <a:lnTo>
                  <a:pt x="6244" y="2943"/>
                </a:lnTo>
                <a:lnTo>
                  <a:pt x="6244" y="5203"/>
                </a:lnTo>
                <a:cubicBezTo>
                  <a:pt x="6244" y="5778"/>
                  <a:pt x="5778" y="6244"/>
                  <a:pt x="5203" y="6244"/>
                </a:cubicBezTo>
                <a:lnTo>
                  <a:pt x="1041" y="6244"/>
                </a:lnTo>
                <a:cubicBezTo>
                  <a:pt x="466" y="6244"/>
                  <a:pt x="0" y="5778"/>
                  <a:pt x="0" y="5203"/>
                </a:cubicBezTo>
                <a:lnTo>
                  <a:pt x="0" y="1041"/>
                </a:lnTo>
                <a:cubicBezTo>
                  <a:pt x="0" y="466"/>
                  <a:pt x="466" y="0"/>
                  <a:pt x="104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9" name="图片 18" descr="tubiao2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6" cstate="screen"/>
          <a:srcRect t="-39958" r="-35900" b="-55661"/>
          <a:stretch>
            <a:fillRect/>
          </a:stretch>
        </p:blipFill>
        <p:spPr>
          <a:xfrm>
            <a:off x="6759416" y="1232059"/>
            <a:ext cx="3412808" cy="491251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66" h="10315">
                <a:moveTo>
                  <a:pt x="0" y="2107"/>
                </a:moveTo>
                <a:lnTo>
                  <a:pt x="5007" y="2107"/>
                </a:lnTo>
                <a:lnTo>
                  <a:pt x="5007" y="7380"/>
                </a:lnTo>
                <a:lnTo>
                  <a:pt x="0" y="7380"/>
                </a:lnTo>
                <a:lnTo>
                  <a:pt x="0" y="2107"/>
                </a:lnTo>
                <a:close/>
                <a:moveTo>
                  <a:pt x="5007" y="0"/>
                </a:moveTo>
                <a:lnTo>
                  <a:pt x="7166" y="0"/>
                </a:lnTo>
                <a:lnTo>
                  <a:pt x="7166" y="10315"/>
                </a:lnTo>
                <a:lnTo>
                  <a:pt x="5007" y="10315"/>
                </a:lnTo>
                <a:lnTo>
                  <a:pt x="5007" y="7380"/>
                </a:lnTo>
                <a:lnTo>
                  <a:pt x="5273" y="7380"/>
                </a:lnTo>
                <a:lnTo>
                  <a:pt x="5273" y="2107"/>
                </a:lnTo>
                <a:lnTo>
                  <a:pt x="5007" y="2107"/>
                </a:lnTo>
                <a:lnTo>
                  <a:pt x="5007" y="0"/>
                </a:lnTo>
                <a:close/>
              </a:path>
            </a:pathLst>
          </a:custGeom>
        </p:spPr>
      </p:pic>
      <p:sp>
        <p:nvSpPr>
          <p:cNvPr id="20" name="任意多边形 37"/>
          <p:cNvSpPr/>
          <p:nvPr userDrawn="1">
            <p:custDataLst>
              <p:tags r:id="rId3"/>
            </p:custDataLst>
          </p:nvPr>
        </p:nvSpPr>
        <p:spPr>
          <a:xfrm rot="2640000">
            <a:off x="115144" y="5183432"/>
            <a:ext cx="1725839" cy="1160442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24" h="2437">
                <a:moveTo>
                  <a:pt x="640" y="0"/>
                </a:moveTo>
                <a:lnTo>
                  <a:pt x="3200" y="0"/>
                </a:lnTo>
                <a:cubicBezTo>
                  <a:pt x="3355" y="0"/>
                  <a:pt x="3496" y="55"/>
                  <a:pt x="3607" y="146"/>
                </a:cubicBezTo>
                <a:lnTo>
                  <a:pt x="3624" y="161"/>
                </a:lnTo>
                <a:lnTo>
                  <a:pt x="3501" y="279"/>
                </a:lnTo>
                <a:lnTo>
                  <a:pt x="3490" y="269"/>
                </a:lnTo>
                <a:cubicBezTo>
                  <a:pt x="3387" y="184"/>
                  <a:pt x="3255" y="133"/>
                  <a:pt x="3111" y="133"/>
                </a:cubicBezTo>
                <a:lnTo>
                  <a:pt x="729" y="133"/>
                </a:lnTo>
                <a:cubicBezTo>
                  <a:pt x="400" y="133"/>
                  <a:pt x="133" y="400"/>
                  <a:pt x="133" y="729"/>
                </a:cubicBezTo>
                <a:lnTo>
                  <a:pt x="133" y="2437"/>
                </a:lnTo>
                <a:lnTo>
                  <a:pt x="0" y="2298"/>
                </a:lnTo>
                <a:lnTo>
                  <a:pt x="0" y="640"/>
                </a:lnTo>
                <a:cubicBezTo>
                  <a:pt x="0" y="287"/>
                  <a:pt x="287" y="0"/>
                  <a:pt x="64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1" name="任意多边形 38"/>
          <p:cNvSpPr/>
          <p:nvPr userDrawn="1">
            <p:custDataLst>
              <p:tags r:id="rId4"/>
            </p:custDataLst>
          </p:nvPr>
        </p:nvSpPr>
        <p:spPr>
          <a:xfrm rot="2640000">
            <a:off x="800209" y="5074776"/>
            <a:ext cx="1753373" cy="1724586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82" h="3621">
                <a:moveTo>
                  <a:pt x="640" y="0"/>
                </a:moveTo>
                <a:lnTo>
                  <a:pt x="3200" y="0"/>
                </a:lnTo>
                <a:cubicBezTo>
                  <a:pt x="3388" y="0"/>
                  <a:pt x="3557" y="81"/>
                  <a:pt x="3674" y="210"/>
                </a:cubicBezTo>
                <a:lnTo>
                  <a:pt x="3682" y="219"/>
                </a:lnTo>
                <a:lnTo>
                  <a:pt x="3559" y="337"/>
                </a:lnTo>
                <a:lnTo>
                  <a:pt x="3552" y="329"/>
                </a:lnTo>
                <a:cubicBezTo>
                  <a:pt x="3443" y="209"/>
                  <a:pt x="3286" y="133"/>
                  <a:pt x="3111" y="133"/>
                </a:cubicBezTo>
                <a:lnTo>
                  <a:pt x="729" y="133"/>
                </a:lnTo>
                <a:cubicBezTo>
                  <a:pt x="400" y="133"/>
                  <a:pt x="133" y="400"/>
                  <a:pt x="133" y="729"/>
                </a:cubicBezTo>
                <a:lnTo>
                  <a:pt x="133" y="3111"/>
                </a:lnTo>
                <a:cubicBezTo>
                  <a:pt x="133" y="3255"/>
                  <a:pt x="184" y="3387"/>
                  <a:pt x="269" y="3490"/>
                </a:cubicBezTo>
                <a:lnTo>
                  <a:pt x="281" y="3503"/>
                </a:lnTo>
                <a:lnTo>
                  <a:pt x="158" y="3621"/>
                </a:lnTo>
                <a:lnTo>
                  <a:pt x="146" y="3607"/>
                </a:lnTo>
                <a:cubicBezTo>
                  <a:pt x="55" y="3496"/>
                  <a:pt x="0" y="3355"/>
                  <a:pt x="0" y="3200"/>
                </a:cubicBezTo>
                <a:lnTo>
                  <a:pt x="0" y="640"/>
                </a:lnTo>
                <a:cubicBezTo>
                  <a:pt x="0" y="287"/>
                  <a:pt x="287" y="0"/>
                  <a:pt x="64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2" name="任意多边形 1"/>
          <p:cNvSpPr/>
          <p:nvPr userDrawn="1">
            <p:custDataLst>
              <p:tags r:id="rId5"/>
            </p:custDataLst>
          </p:nvPr>
        </p:nvSpPr>
        <p:spPr>
          <a:xfrm rot="2640000">
            <a:off x="2169972" y="59317"/>
            <a:ext cx="1683187" cy="1645787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34" h="3456">
                <a:moveTo>
                  <a:pt x="3481" y="0"/>
                </a:moveTo>
                <a:lnTo>
                  <a:pt x="3484" y="7"/>
                </a:lnTo>
                <a:cubicBezTo>
                  <a:pt x="3516" y="83"/>
                  <a:pt x="3534" y="168"/>
                  <a:pt x="3534" y="256"/>
                </a:cubicBezTo>
                <a:lnTo>
                  <a:pt x="3534" y="2815"/>
                </a:lnTo>
                <a:cubicBezTo>
                  <a:pt x="3534" y="3169"/>
                  <a:pt x="3248" y="3456"/>
                  <a:pt x="2894" y="3456"/>
                </a:cubicBezTo>
                <a:lnTo>
                  <a:pt x="335" y="3456"/>
                </a:lnTo>
                <a:cubicBezTo>
                  <a:pt x="213" y="3456"/>
                  <a:pt x="99" y="3422"/>
                  <a:pt x="2" y="3363"/>
                </a:cubicBezTo>
                <a:lnTo>
                  <a:pt x="0" y="3361"/>
                </a:lnTo>
                <a:lnTo>
                  <a:pt x="124" y="3242"/>
                </a:lnTo>
                <a:lnTo>
                  <a:pt x="139" y="3250"/>
                </a:lnTo>
                <a:cubicBezTo>
                  <a:pt x="224" y="3296"/>
                  <a:pt x="320" y="3322"/>
                  <a:pt x="423" y="3322"/>
                </a:cubicBezTo>
                <a:lnTo>
                  <a:pt x="2805" y="3322"/>
                </a:lnTo>
                <a:cubicBezTo>
                  <a:pt x="3134" y="3322"/>
                  <a:pt x="3401" y="3056"/>
                  <a:pt x="3401" y="2727"/>
                </a:cubicBezTo>
                <a:lnTo>
                  <a:pt x="3401" y="345"/>
                </a:lnTo>
                <a:cubicBezTo>
                  <a:pt x="3401" y="273"/>
                  <a:pt x="3388" y="204"/>
                  <a:pt x="3365" y="140"/>
                </a:cubicBezTo>
                <a:lnTo>
                  <a:pt x="3357" y="120"/>
                </a:lnTo>
                <a:lnTo>
                  <a:pt x="348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23" name="任意多边形 2"/>
          <p:cNvSpPr/>
          <p:nvPr userDrawn="1">
            <p:custDataLst>
              <p:tags r:id="rId6"/>
            </p:custDataLst>
          </p:nvPr>
        </p:nvSpPr>
        <p:spPr>
          <a:xfrm rot="2640000">
            <a:off x="3072149" y="67718"/>
            <a:ext cx="1646710" cy="1605324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58" h="3371">
                <a:moveTo>
                  <a:pt x="3434" y="0"/>
                </a:moveTo>
                <a:lnTo>
                  <a:pt x="3438" y="11"/>
                </a:lnTo>
                <a:cubicBezTo>
                  <a:pt x="3451" y="62"/>
                  <a:pt x="3458" y="116"/>
                  <a:pt x="3458" y="171"/>
                </a:cubicBezTo>
                <a:lnTo>
                  <a:pt x="3458" y="2731"/>
                </a:lnTo>
                <a:cubicBezTo>
                  <a:pt x="3458" y="3084"/>
                  <a:pt x="3171" y="3371"/>
                  <a:pt x="2817" y="3371"/>
                </a:cubicBezTo>
                <a:lnTo>
                  <a:pt x="258" y="3371"/>
                </a:lnTo>
                <a:cubicBezTo>
                  <a:pt x="169" y="3371"/>
                  <a:pt x="85" y="3353"/>
                  <a:pt x="9" y="3320"/>
                </a:cubicBezTo>
                <a:lnTo>
                  <a:pt x="0" y="3317"/>
                </a:lnTo>
                <a:lnTo>
                  <a:pt x="126" y="3195"/>
                </a:lnTo>
                <a:lnTo>
                  <a:pt x="142" y="3201"/>
                </a:lnTo>
                <a:cubicBezTo>
                  <a:pt x="206" y="3225"/>
                  <a:pt x="275" y="3237"/>
                  <a:pt x="347" y="3237"/>
                </a:cubicBezTo>
                <a:lnTo>
                  <a:pt x="2729" y="3237"/>
                </a:lnTo>
                <a:cubicBezTo>
                  <a:pt x="3058" y="3237"/>
                  <a:pt x="3324" y="2971"/>
                  <a:pt x="3324" y="2642"/>
                </a:cubicBezTo>
                <a:lnTo>
                  <a:pt x="3324" y="260"/>
                </a:lnTo>
                <a:cubicBezTo>
                  <a:pt x="3324" y="219"/>
                  <a:pt x="3320" y="179"/>
                  <a:pt x="3312" y="140"/>
                </a:cubicBezTo>
                <a:lnTo>
                  <a:pt x="3308" y="122"/>
                </a:lnTo>
                <a:lnTo>
                  <a:pt x="343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BBC74299-6D48-4E32-9C4C-CCBE363FCF13}" type="datetime1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334794" y="2277915"/>
            <a:ext cx="5722206" cy="798020"/>
          </a:xfrm>
        </p:spPr>
        <p:txBody>
          <a:bodyPr lIns="90000" tIns="46800" rIns="90000" bIns="0" anchor="ctr" anchorCtr="0">
            <a:normAutofit/>
          </a:bodyPr>
          <a:lstStyle>
            <a:lvl1pPr algn="ctr">
              <a:defRPr sz="5400" spc="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1"/>
            </p:custDataLst>
          </p:nvPr>
        </p:nvSpPr>
        <p:spPr>
          <a:xfrm>
            <a:off x="334795" y="3115428"/>
            <a:ext cx="5722205" cy="386277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accent2">
                    <a:lumMod val="7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1481192" y="3840427"/>
            <a:ext cx="3443887" cy="294687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4" hasCustomPrompt="1"/>
            <p:custDataLst>
              <p:tags r:id="rId13"/>
            </p:custDataLst>
          </p:nvPr>
        </p:nvSpPr>
        <p:spPr>
          <a:xfrm>
            <a:off x="1481192" y="4178382"/>
            <a:ext cx="3443887" cy="294687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5" hasCustomPrompt="1"/>
            <p:custDataLst>
              <p:tags r:id="rId14"/>
            </p:custDataLst>
          </p:nvPr>
        </p:nvSpPr>
        <p:spPr>
          <a:xfrm>
            <a:off x="1480896" y="4516337"/>
            <a:ext cx="3444478" cy="294207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78E7405-A20E-4387-B30A-8D59161F3B71}" type="datetime1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39"/>
          <p:cNvSpPr/>
          <p:nvPr userDrawn="1">
            <p:custDataLst>
              <p:tags r:id="rId1"/>
            </p:custDataLst>
          </p:nvPr>
        </p:nvSpPr>
        <p:spPr>
          <a:xfrm rot="2640000">
            <a:off x="1078230" y="427673"/>
            <a:ext cx="1828800" cy="1828800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840" h="3840">
                <a:moveTo>
                  <a:pt x="2443" y="0"/>
                </a:moveTo>
                <a:lnTo>
                  <a:pt x="3200" y="0"/>
                </a:lnTo>
                <a:cubicBezTo>
                  <a:pt x="3553" y="0"/>
                  <a:pt x="3840" y="287"/>
                  <a:pt x="3840" y="640"/>
                </a:cubicBezTo>
                <a:lnTo>
                  <a:pt x="3840" y="3200"/>
                </a:lnTo>
                <a:cubicBezTo>
                  <a:pt x="3840" y="3553"/>
                  <a:pt x="3553" y="3840"/>
                  <a:pt x="3200" y="3840"/>
                </a:cubicBezTo>
                <a:lnTo>
                  <a:pt x="640" y="3840"/>
                </a:lnTo>
                <a:cubicBezTo>
                  <a:pt x="287" y="3840"/>
                  <a:pt x="0" y="3553"/>
                  <a:pt x="0" y="3200"/>
                </a:cubicBezTo>
                <a:lnTo>
                  <a:pt x="0" y="2359"/>
                </a:lnTo>
                <a:lnTo>
                  <a:pt x="133" y="2230"/>
                </a:lnTo>
                <a:lnTo>
                  <a:pt x="133" y="3111"/>
                </a:lnTo>
                <a:cubicBezTo>
                  <a:pt x="133" y="3440"/>
                  <a:pt x="400" y="3707"/>
                  <a:pt x="729" y="3707"/>
                </a:cubicBezTo>
                <a:lnTo>
                  <a:pt x="3111" y="3707"/>
                </a:lnTo>
                <a:cubicBezTo>
                  <a:pt x="3440" y="3707"/>
                  <a:pt x="3707" y="3440"/>
                  <a:pt x="3707" y="3111"/>
                </a:cubicBezTo>
                <a:lnTo>
                  <a:pt x="3707" y="729"/>
                </a:lnTo>
                <a:cubicBezTo>
                  <a:pt x="3707" y="400"/>
                  <a:pt x="3440" y="133"/>
                  <a:pt x="3111" y="133"/>
                </a:cubicBezTo>
                <a:lnTo>
                  <a:pt x="2305" y="133"/>
                </a:lnTo>
                <a:lnTo>
                  <a:pt x="244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8" name="任意多边形 3"/>
          <p:cNvSpPr/>
          <p:nvPr userDrawn="1">
            <p:custDataLst>
              <p:tags r:id="rId2"/>
            </p:custDataLst>
          </p:nvPr>
        </p:nvSpPr>
        <p:spPr>
          <a:xfrm rot="18780000">
            <a:off x="1232774" y="582216"/>
            <a:ext cx="1519714" cy="1519714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91" h="3191">
                <a:moveTo>
                  <a:pt x="532" y="0"/>
                </a:moveTo>
                <a:lnTo>
                  <a:pt x="1500" y="0"/>
                </a:lnTo>
                <a:lnTo>
                  <a:pt x="3191" y="1814"/>
                </a:lnTo>
                <a:lnTo>
                  <a:pt x="3191" y="2659"/>
                </a:lnTo>
                <a:cubicBezTo>
                  <a:pt x="3191" y="2953"/>
                  <a:pt x="2953" y="3191"/>
                  <a:pt x="2659" y="3191"/>
                </a:cubicBezTo>
                <a:lnTo>
                  <a:pt x="532" y="3191"/>
                </a:lnTo>
                <a:cubicBezTo>
                  <a:pt x="238" y="3191"/>
                  <a:pt x="0" y="2953"/>
                  <a:pt x="0" y="2659"/>
                </a:cubicBezTo>
                <a:lnTo>
                  <a:pt x="0" y="532"/>
                </a:lnTo>
                <a:cubicBezTo>
                  <a:pt x="0" y="238"/>
                  <a:pt x="238" y="0"/>
                  <a:pt x="5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9" name="圆角矩形 7"/>
          <p:cNvSpPr/>
          <p:nvPr userDrawn="1">
            <p:custDataLst>
              <p:tags r:id="rId3"/>
            </p:custDataLst>
          </p:nvPr>
        </p:nvSpPr>
        <p:spPr>
          <a:xfrm rot="18780000">
            <a:off x="510064" y="1844040"/>
            <a:ext cx="655320" cy="6553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圆角矩形 9"/>
          <p:cNvSpPr/>
          <p:nvPr userDrawn="1">
            <p:custDataLst>
              <p:tags r:id="rId4"/>
            </p:custDataLst>
          </p:nvPr>
        </p:nvSpPr>
        <p:spPr>
          <a:xfrm rot="18780000">
            <a:off x="6986826" y="3684032"/>
            <a:ext cx="1519714" cy="15197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任意多边形 10"/>
          <p:cNvSpPr/>
          <p:nvPr userDrawn="1">
            <p:custDataLst>
              <p:tags r:id="rId5"/>
            </p:custDataLst>
          </p:nvPr>
        </p:nvSpPr>
        <p:spPr>
          <a:xfrm rot="2640000">
            <a:off x="7840980" y="2955608"/>
            <a:ext cx="511969" cy="511969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53" h="7653">
                <a:moveTo>
                  <a:pt x="1453" y="266"/>
                </a:moveTo>
                <a:cubicBezTo>
                  <a:pt x="797" y="266"/>
                  <a:pt x="266" y="797"/>
                  <a:pt x="266" y="1453"/>
                </a:cubicBezTo>
                <a:lnTo>
                  <a:pt x="266" y="6200"/>
                </a:lnTo>
                <a:cubicBezTo>
                  <a:pt x="266" y="6856"/>
                  <a:pt x="797" y="7387"/>
                  <a:pt x="1453" y="7387"/>
                </a:cubicBezTo>
                <a:lnTo>
                  <a:pt x="6200" y="7387"/>
                </a:lnTo>
                <a:cubicBezTo>
                  <a:pt x="6856" y="7387"/>
                  <a:pt x="7387" y="6856"/>
                  <a:pt x="7387" y="6200"/>
                </a:cubicBezTo>
                <a:lnTo>
                  <a:pt x="7387" y="1453"/>
                </a:lnTo>
                <a:cubicBezTo>
                  <a:pt x="7387" y="797"/>
                  <a:pt x="6856" y="266"/>
                  <a:pt x="6200" y="266"/>
                </a:cubicBezTo>
                <a:lnTo>
                  <a:pt x="1453" y="266"/>
                </a:lnTo>
                <a:close/>
                <a:moveTo>
                  <a:pt x="1276" y="0"/>
                </a:moveTo>
                <a:lnTo>
                  <a:pt x="6377" y="0"/>
                </a:lnTo>
                <a:cubicBezTo>
                  <a:pt x="7082" y="0"/>
                  <a:pt x="7653" y="571"/>
                  <a:pt x="7653" y="1276"/>
                </a:cubicBezTo>
                <a:lnTo>
                  <a:pt x="7653" y="6377"/>
                </a:lnTo>
                <a:cubicBezTo>
                  <a:pt x="7653" y="7082"/>
                  <a:pt x="7082" y="7653"/>
                  <a:pt x="6377" y="7653"/>
                </a:cubicBezTo>
                <a:lnTo>
                  <a:pt x="1276" y="7653"/>
                </a:lnTo>
                <a:cubicBezTo>
                  <a:pt x="571" y="7653"/>
                  <a:pt x="0" y="7082"/>
                  <a:pt x="0" y="6377"/>
                </a:cubicBezTo>
                <a:lnTo>
                  <a:pt x="0" y="1276"/>
                </a:lnTo>
                <a:cubicBezTo>
                  <a:pt x="0" y="571"/>
                  <a:pt x="571" y="0"/>
                  <a:pt x="127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2" name="任意多边形 11"/>
          <p:cNvSpPr/>
          <p:nvPr userDrawn="1">
            <p:custDataLst>
              <p:tags r:id="rId6"/>
            </p:custDataLst>
          </p:nvPr>
        </p:nvSpPr>
        <p:spPr>
          <a:xfrm rot="2640000">
            <a:off x="6593681" y="3802856"/>
            <a:ext cx="1432560" cy="1432560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53" h="7653">
                <a:moveTo>
                  <a:pt x="1453" y="266"/>
                </a:moveTo>
                <a:cubicBezTo>
                  <a:pt x="797" y="266"/>
                  <a:pt x="266" y="797"/>
                  <a:pt x="266" y="1453"/>
                </a:cubicBezTo>
                <a:lnTo>
                  <a:pt x="266" y="6200"/>
                </a:lnTo>
                <a:cubicBezTo>
                  <a:pt x="266" y="6856"/>
                  <a:pt x="797" y="7387"/>
                  <a:pt x="1453" y="7387"/>
                </a:cubicBezTo>
                <a:lnTo>
                  <a:pt x="6200" y="7387"/>
                </a:lnTo>
                <a:cubicBezTo>
                  <a:pt x="6856" y="7387"/>
                  <a:pt x="7387" y="6856"/>
                  <a:pt x="7387" y="6200"/>
                </a:cubicBezTo>
                <a:lnTo>
                  <a:pt x="7387" y="1453"/>
                </a:lnTo>
                <a:cubicBezTo>
                  <a:pt x="7387" y="797"/>
                  <a:pt x="6856" y="266"/>
                  <a:pt x="6200" y="266"/>
                </a:cubicBezTo>
                <a:lnTo>
                  <a:pt x="1453" y="266"/>
                </a:lnTo>
                <a:close/>
                <a:moveTo>
                  <a:pt x="1276" y="0"/>
                </a:moveTo>
                <a:lnTo>
                  <a:pt x="6377" y="0"/>
                </a:lnTo>
                <a:cubicBezTo>
                  <a:pt x="7082" y="0"/>
                  <a:pt x="7653" y="571"/>
                  <a:pt x="7653" y="1276"/>
                </a:cubicBezTo>
                <a:lnTo>
                  <a:pt x="7653" y="6377"/>
                </a:lnTo>
                <a:cubicBezTo>
                  <a:pt x="7653" y="7082"/>
                  <a:pt x="7082" y="7653"/>
                  <a:pt x="6377" y="7653"/>
                </a:cubicBezTo>
                <a:lnTo>
                  <a:pt x="1276" y="7653"/>
                </a:lnTo>
                <a:cubicBezTo>
                  <a:pt x="571" y="7653"/>
                  <a:pt x="0" y="7082"/>
                  <a:pt x="0" y="6377"/>
                </a:cubicBezTo>
                <a:lnTo>
                  <a:pt x="0" y="1276"/>
                </a:lnTo>
                <a:cubicBezTo>
                  <a:pt x="0" y="571"/>
                  <a:pt x="571" y="0"/>
                  <a:pt x="127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3" name="任意多边形 17"/>
          <p:cNvSpPr/>
          <p:nvPr userDrawn="1">
            <p:custDataLst>
              <p:tags r:id="rId7"/>
            </p:custDataLst>
          </p:nvPr>
        </p:nvSpPr>
        <p:spPr>
          <a:xfrm rot="2640000">
            <a:off x="1283018" y="2522220"/>
            <a:ext cx="511969" cy="511969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53" h="7653">
                <a:moveTo>
                  <a:pt x="1453" y="266"/>
                </a:moveTo>
                <a:cubicBezTo>
                  <a:pt x="797" y="266"/>
                  <a:pt x="266" y="797"/>
                  <a:pt x="266" y="1453"/>
                </a:cubicBezTo>
                <a:lnTo>
                  <a:pt x="266" y="6200"/>
                </a:lnTo>
                <a:cubicBezTo>
                  <a:pt x="266" y="6856"/>
                  <a:pt x="797" y="7387"/>
                  <a:pt x="1453" y="7387"/>
                </a:cubicBezTo>
                <a:lnTo>
                  <a:pt x="6200" y="7387"/>
                </a:lnTo>
                <a:cubicBezTo>
                  <a:pt x="6856" y="7387"/>
                  <a:pt x="7387" y="6856"/>
                  <a:pt x="7387" y="6200"/>
                </a:cubicBezTo>
                <a:lnTo>
                  <a:pt x="7387" y="1453"/>
                </a:lnTo>
                <a:cubicBezTo>
                  <a:pt x="7387" y="797"/>
                  <a:pt x="6856" y="266"/>
                  <a:pt x="6200" y="266"/>
                </a:cubicBezTo>
                <a:lnTo>
                  <a:pt x="1453" y="266"/>
                </a:lnTo>
                <a:close/>
                <a:moveTo>
                  <a:pt x="1276" y="0"/>
                </a:moveTo>
                <a:lnTo>
                  <a:pt x="6377" y="0"/>
                </a:lnTo>
                <a:cubicBezTo>
                  <a:pt x="7082" y="0"/>
                  <a:pt x="7653" y="571"/>
                  <a:pt x="7653" y="1276"/>
                </a:cubicBezTo>
                <a:lnTo>
                  <a:pt x="7653" y="6377"/>
                </a:lnTo>
                <a:cubicBezTo>
                  <a:pt x="7653" y="7082"/>
                  <a:pt x="7082" y="7653"/>
                  <a:pt x="6377" y="7653"/>
                </a:cubicBezTo>
                <a:lnTo>
                  <a:pt x="1276" y="7653"/>
                </a:lnTo>
                <a:cubicBezTo>
                  <a:pt x="571" y="7653"/>
                  <a:pt x="0" y="7082"/>
                  <a:pt x="0" y="6377"/>
                </a:cubicBezTo>
                <a:lnTo>
                  <a:pt x="0" y="1276"/>
                </a:lnTo>
                <a:cubicBezTo>
                  <a:pt x="0" y="571"/>
                  <a:pt x="571" y="0"/>
                  <a:pt x="127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4" name="图片 13" descr="tubiao2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5" cstate="screen"/>
          <a:srcRect l="-2067" r="-9293" b="-19002"/>
          <a:stretch>
            <a:fillRect/>
          </a:stretch>
        </p:blipFill>
        <p:spPr>
          <a:xfrm>
            <a:off x="231458" y="4489133"/>
            <a:ext cx="2796540" cy="298846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872" h="6275">
                <a:moveTo>
                  <a:pt x="109" y="0"/>
                </a:moveTo>
                <a:lnTo>
                  <a:pt x="5382" y="0"/>
                </a:lnTo>
                <a:lnTo>
                  <a:pt x="5382" y="3174"/>
                </a:lnTo>
                <a:lnTo>
                  <a:pt x="109" y="3174"/>
                </a:lnTo>
                <a:lnTo>
                  <a:pt x="109" y="0"/>
                </a:lnTo>
                <a:close/>
                <a:moveTo>
                  <a:pt x="0" y="3174"/>
                </a:moveTo>
                <a:lnTo>
                  <a:pt x="109" y="3174"/>
                </a:lnTo>
                <a:lnTo>
                  <a:pt x="109" y="5273"/>
                </a:lnTo>
                <a:lnTo>
                  <a:pt x="5382" y="5273"/>
                </a:lnTo>
                <a:lnTo>
                  <a:pt x="5382" y="3174"/>
                </a:lnTo>
                <a:lnTo>
                  <a:pt x="5872" y="3174"/>
                </a:lnTo>
                <a:lnTo>
                  <a:pt x="5872" y="6275"/>
                </a:lnTo>
                <a:lnTo>
                  <a:pt x="0" y="6275"/>
                </a:lnTo>
                <a:lnTo>
                  <a:pt x="0" y="3174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2415304" y="3089623"/>
            <a:ext cx="4298631" cy="548493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u="none" strike="noStrike" kern="1200" cap="none" spc="300" normalizeH="0">
                <a:solidFill>
                  <a:schemeClr val="accent2">
                    <a:lumMod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2412591" y="3679316"/>
            <a:ext cx="4298631" cy="1089293"/>
          </a:xfrm>
        </p:spPr>
        <p:txBody>
          <a:bodyPr lIns="90000" tIns="0" rIns="90000" bIns="46800" anchor="t" anchorCtr="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accent2">
                    <a:lumMod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A38C79D8-CE3F-45AA-946D-9D6986E59A4B}" type="datetime1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1571631"/>
            <a:ext cx="3962432" cy="4041680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3AC90D8-4F9F-4A18-B1E0-BDD2553ECDE8}" type="datetime1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EF1374A-C78C-4843-9A2F-0B0D30627594}" type="datetime1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9B20D10B-0951-4C09-B0FC-2E63AED12C66}" type="datetime1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CC2B761C-58F9-4E84-92B0-F3B4DAF7773F}" type="datetime1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0BAD1A5-2936-4ACA-8D65-4970677DDFFA}" type="datetime1">
              <a:rPr lang="zh-CN" altLang="en-US" smtClean="0"/>
              <a:t>2023/6/29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A6C3C05-B2B3-401E-BCD7-0D617A815C04}" type="datetime1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52EF463-EA22-4EE4-A1DA-E615D2B905AB}" type="datetime1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8" y="1571631"/>
            <a:ext cx="8139178" cy="404168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36BAC1-0CB8-4C54-9821-FB9570F10090}" type="datetime1">
              <a:rPr lang="zh-CN" altLang="en-US" smtClean="0">
                <a:latin typeface="Arial" panose="020B0604020202020204" pitchFamily="34" charset="0"/>
              </a:rPr>
              <a:t>2023/6/29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9"/>
          <p:cNvSpPr/>
          <p:nvPr userDrawn="1">
            <p:custDataLst>
              <p:tags r:id="rId1"/>
            </p:custDataLst>
          </p:nvPr>
        </p:nvSpPr>
        <p:spPr>
          <a:xfrm rot="2640000">
            <a:off x="6528435" y="1894999"/>
            <a:ext cx="2973705" cy="297370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44" h="6244">
                <a:moveTo>
                  <a:pt x="1041" y="0"/>
                </a:moveTo>
                <a:lnTo>
                  <a:pt x="3402" y="0"/>
                </a:lnTo>
                <a:lnTo>
                  <a:pt x="3611" y="217"/>
                </a:lnTo>
                <a:lnTo>
                  <a:pt x="1185" y="217"/>
                </a:lnTo>
                <a:cubicBezTo>
                  <a:pt x="651" y="217"/>
                  <a:pt x="217" y="651"/>
                  <a:pt x="217" y="1185"/>
                </a:cubicBezTo>
                <a:lnTo>
                  <a:pt x="217" y="5059"/>
                </a:lnTo>
                <a:cubicBezTo>
                  <a:pt x="217" y="5593"/>
                  <a:pt x="651" y="6027"/>
                  <a:pt x="1185" y="6027"/>
                </a:cubicBezTo>
                <a:lnTo>
                  <a:pt x="5059" y="6027"/>
                </a:lnTo>
                <a:cubicBezTo>
                  <a:pt x="5593" y="6027"/>
                  <a:pt x="6027" y="5593"/>
                  <a:pt x="6027" y="5059"/>
                </a:cubicBezTo>
                <a:lnTo>
                  <a:pt x="6027" y="2718"/>
                </a:lnTo>
                <a:lnTo>
                  <a:pt x="6244" y="2943"/>
                </a:lnTo>
                <a:lnTo>
                  <a:pt x="6244" y="5203"/>
                </a:lnTo>
                <a:cubicBezTo>
                  <a:pt x="6244" y="5778"/>
                  <a:pt x="5778" y="6244"/>
                  <a:pt x="5203" y="6244"/>
                </a:cubicBezTo>
                <a:lnTo>
                  <a:pt x="1041" y="6244"/>
                </a:lnTo>
                <a:cubicBezTo>
                  <a:pt x="466" y="6244"/>
                  <a:pt x="0" y="5778"/>
                  <a:pt x="0" y="5203"/>
                </a:cubicBezTo>
                <a:lnTo>
                  <a:pt x="0" y="1041"/>
                </a:lnTo>
                <a:cubicBezTo>
                  <a:pt x="0" y="466"/>
                  <a:pt x="466" y="0"/>
                  <a:pt x="104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 descr="tubiao2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6" cstate="screen"/>
          <a:srcRect t="-39958" r="-35900" b="-55661"/>
          <a:stretch>
            <a:fillRect/>
          </a:stretch>
        </p:blipFill>
        <p:spPr>
          <a:xfrm>
            <a:off x="6759416" y="1232059"/>
            <a:ext cx="3412808" cy="491251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66" h="10315">
                <a:moveTo>
                  <a:pt x="0" y="2107"/>
                </a:moveTo>
                <a:lnTo>
                  <a:pt x="5007" y="2107"/>
                </a:lnTo>
                <a:lnTo>
                  <a:pt x="5007" y="7380"/>
                </a:lnTo>
                <a:lnTo>
                  <a:pt x="0" y="7380"/>
                </a:lnTo>
                <a:lnTo>
                  <a:pt x="0" y="2107"/>
                </a:lnTo>
                <a:close/>
                <a:moveTo>
                  <a:pt x="5007" y="0"/>
                </a:moveTo>
                <a:lnTo>
                  <a:pt x="7166" y="0"/>
                </a:lnTo>
                <a:lnTo>
                  <a:pt x="7166" y="10315"/>
                </a:lnTo>
                <a:lnTo>
                  <a:pt x="5007" y="10315"/>
                </a:lnTo>
                <a:lnTo>
                  <a:pt x="5007" y="7380"/>
                </a:lnTo>
                <a:lnTo>
                  <a:pt x="5273" y="7380"/>
                </a:lnTo>
                <a:lnTo>
                  <a:pt x="5273" y="2107"/>
                </a:lnTo>
                <a:lnTo>
                  <a:pt x="5007" y="2107"/>
                </a:lnTo>
                <a:lnTo>
                  <a:pt x="5007" y="0"/>
                </a:lnTo>
                <a:close/>
              </a:path>
            </a:pathLst>
          </a:custGeom>
        </p:spPr>
      </p:pic>
      <p:sp>
        <p:nvSpPr>
          <p:cNvPr id="8" name="任意多边形 13"/>
          <p:cNvSpPr/>
          <p:nvPr userDrawn="1">
            <p:custDataLst>
              <p:tags r:id="rId3"/>
            </p:custDataLst>
          </p:nvPr>
        </p:nvSpPr>
        <p:spPr>
          <a:xfrm rot="2640000">
            <a:off x="115144" y="5183432"/>
            <a:ext cx="1725839" cy="1160442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24" h="2437">
                <a:moveTo>
                  <a:pt x="640" y="0"/>
                </a:moveTo>
                <a:lnTo>
                  <a:pt x="3200" y="0"/>
                </a:lnTo>
                <a:cubicBezTo>
                  <a:pt x="3355" y="0"/>
                  <a:pt x="3496" y="55"/>
                  <a:pt x="3607" y="146"/>
                </a:cubicBezTo>
                <a:lnTo>
                  <a:pt x="3624" y="161"/>
                </a:lnTo>
                <a:lnTo>
                  <a:pt x="3501" y="279"/>
                </a:lnTo>
                <a:lnTo>
                  <a:pt x="3490" y="269"/>
                </a:lnTo>
                <a:cubicBezTo>
                  <a:pt x="3387" y="184"/>
                  <a:pt x="3255" y="133"/>
                  <a:pt x="3111" y="133"/>
                </a:cubicBezTo>
                <a:lnTo>
                  <a:pt x="729" y="133"/>
                </a:lnTo>
                <a:cubicBezTo>
                  <a:pt x="400" y="133"/>
                  <a:pt x="133" y="400"/>
                  <a:pt x="133" y="729"/>
                </a:cubicBezTo>
                <a:lnTo>
                  <a:pt x="133" y="2437"/>
                </a:lnTo>
                <a:lnTo>
                  <a:pt x="0" y="2298"/>
                </a:lnTo>
                <a:lnTo>
                  <a:pt x="0" y="640"/>
                </a:lnTo>
                <a:cubicBezTo>
                  <a:pt x="0" y="287"/>
                  <a:pt x="287" y="0"/>
                  <a:pt x="64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9" name="任意多边形 14"/>
          <p:cNvSpPr/>
          <p:nvPr userDrawn="1">
            <p:custDataLst>
              <p:tags r:id="rId4"/>
            </p:custDataLst>
          </p:nvPr>
        </p:nvSpPr>
        <p:spPr>
          <a:xfrm rot="2640000">
            <a:off x="800209" y="5074776"/>
            <a:ext cx="1753373" cy="1724586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82" h="3621">
                <a:moveTo>
                  <a:pt x="640" y="0"/>
                </a:moveTo>
                <a:lnTo>
                  <a:pt x="3200" y="0"/>
                </a:lnTo>
                <a:cubicBezTo>
                  <a:pt x="3388" y="0"/>
                  <a:pt x="3557" y="81"/>
                  <a:pt x="3674" y="210"/>
                </a:cubicBezTo>
                <a:lnTo>
                  <a:pt x="3682" y="219"/>
                </a:lnTo>
                <a:lnTo>
                  <a:pt x="3559" y="337"/>
                </a:lnTo>
                <a:lnTo>
                  <a:pt x="3552" y="329"/>
                </a:lnTo>
                <a:cubicBezTo>
                  <a:pt x="3443" y="209"/>
                  <a:pt x="3286" y="133"/>
                  <a:pt x="3111" y="133"/>
                </a:cubicBezTo>
                <a:lnTo>
                  <a:pt x="729" y="133"/>
                </a:lnTo>
                <a:cubicBezTo>
                  <a:pt x="400" y="133"/>
                  <a:pt x="133" y="400"/>
                  <a:pt x="133" y="729"/>
                </a:cubicBezTo>
                <a:lnTo>
                  <a:pt x="133" y="3111"/>
                </a:lnTo>
                <a:cubicBezTo>
                  <a:pt x="133" y="3255"/>
                  <a:pt x="184" y="3387"/>
                  <a:pt x="269" y="3490"/>
                </a:cubicBezTo>
                <a:lnTo>
                  <a:pt x="281" y="3503"/>
                </a:lnTo>
                <a:lnTo>
                  <a:pt x="158" y="3621"/>
                </a:lnTo>
                <a:lnTo>
                  <a:pt x="146" y="3607"/>
                </a:lnTo>
                <a:cubicBezTo>
                  <a:pt x="55" y="3496"/>
                  <a:pt x="0" y="3355"/>
                  <a:pt x="0" y="3200"/>
                </a:cubicBezTo>
                <a:lnTo>
                  <a:pt x="0" y="640"/>
                </a:lnTo>
                <a:cubicBezTo>
                  <a:pt x="0" y="287"/>
                  <a:pt x="287" y="0"/>
                  <a:pt x="64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8" name="任意多边形 1"/>
          <p:cNvSpPr/>
          <p:nvPr userDrawn="1">
            <p:custDataLst>
              <p:tags r:id="rId5"/>
            </p:custDataLst>
          </p:nvPr>
        </p:nvSpPr>
        <p:spPr>
          <a:xfrm rot="2640000">
            <a:off x="2169972" y="59317"/>
            <a:ext cx="1683187" cy="1645787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34" h="3456">
                <a:moveTo>
                  <a:pt x="3481" y="0"/>
                </a:moveTo>
                <a:lnTo>
                  <a:pt x="3484" y="7"/>
                </a:lnTo>
                <a:cubicBezTo>
                  <a:pt x="3516" y="83"/>
                  <a:pt x="3534" y="168"/>
                  <a:pt x="3534" y="256"/>
                </a:cubicBezTo>
                <a:lnTo>
                  <a:pt x="3534" y="2815"/>
                </a:lnTo>
                <a:cubicBezTo>
                  <a:pt x="3534" y="3169"/>
                  <a:pt x="3248" y="3456"/>
                  <a:pt x="2894" y="3456"/>
                </a:cubicBezTo>
                <a:lnTo>
                  <a:pt x="335" y="3456"/>
                </a:lnTo>
                <a:cubicBezTo>
                  <a:pt x="213" y="3456"/>
                  <a:pt x="99" y="3422"/>
                  <a:pt x="2" y="3363"/>
                </a:cubicBezTo>
                <a:lnTo>
                  <a:pt x="0" y="3361"/>
                </a:lnTo>
                <a:lnTo>
                  <a:pt x="124" y="3242"/>
                </a:lnTo>
                <a:lnTo>
                  <a:pt x="139" y="3250"/>
                </a:lnTo>
                <a:cubicBezTo>
                  <a:pt x="224" y="3296"/>
                  <a:pt x="320" y="3322"/>
                  <a:pt x="423" y="3322"/>
                </a:cubicBezTo>
                <a:lnTo>
                  <a:pt x="2805" y="3322"/>
                </a:lnTo>
                <a:cubicBezTo>
                  <a:pt x="3134" y="3322"/>
                  <a:pt x="3401" y="3056"/>
                  <a:pt x="3401" y="2727"/>
                </a:cubicBezTo>
                <a:lnTo>
                  <a:pt x="3401" y="345"/>
                </a:lnTo>
                <a:cubicBezTo>
                  <a:pt x="3401" y="273"/>
                  <a:pt x="3388" y="204"/>
                  <a:pt x="3365" y="140"/>
                </a:cubicBezTo>
                <a:lnTo>
                  <a:pt x="3357" y="120"/>
                </a:lnTo>
                <a:lnTo>
                  <a:pt x="348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9" name="任意多边形 2"/>
          <p:cNvSpPr/>
          <p:nvPr userDrawn="1">
            <p:custDataLst>
              <p:tags r:id="rId6"/>
            </p:custDataLst>
          </p:nvPr>
        </p:nvSpPr>
        <p:spPr>
          <a:xfrm rot="2640000">
            <a:off x="3072149" y="67718"/>
            <a:ext cx="1646710" cy="1605324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58" h="3371">
                <a:moveTo>
                  <a:pt x="3434" y="0"/>
                </a:moveTo>
                <a:lnTo>
                  <a:pt x="3438" y="11"/>
                </a:lnTo>
                <a:cubicBezTo>
                  <a:pt x="3451" y="62"/>
                  <a:pt x="3458" y="116"/>
                  <a:pt x="3458" y="171"/>
                </a:cubicBezTo>
                <a:lnTo>
                  <a:pt x="3458" y="2731"/>
                </a:lnTo>
                <a:cubicBezTo>
                  <a:pt x="3458" y="3084"/>
                  <a:pt x="3171" y="3371"/>
                  <a:pt x="2817" y="3371"/>
                </a:cubicBezTo>
                <a:lnTo>
                  <a:pt x="258" y="3371"/>
                </a:lnTo>
                <a:cubicBezTo>
                  <a:pt x="169" y="3371"/>
                  <a:pt x="85" y="3353"/>
                  <a:pt x="9" y="3320"/>
                </a:cubicBezTo>
                <a:lnTo>
                  <a:pt x="0" y="3317"/>
                </a:lnTo>
                <a:lnTo>
                  <a:pt x="126" y="3195"/>
                </a:lnTo>
                <a:lnTo>
                  <a:pt x="142" y="3201"/>
                </a:lnTo>
                <a:cubicBezTo>
                  <a:pt x="206" y="3225"/>
                  <a:pt x="275" y="3237"/>
                  <a:pt x="347" y="3237"/>
                </a:cubicBezTo>
                <a:lnTo>
                  <a:pt x="2729" y="3237"/>
                </a:lnTo>
                <a:cubicBezTo>
                  <a:pt x="3058" y="3237"/>
                  <a:pt x="3324" y="2971"/>
                  <a:pt x="3324" y="2642"/>
                </a:cubicBezTo>
                <a:lnTo>
                  <a:pt x="3324" y="260"/>
                </a:lnTo>
                <a:cubicBezTo>
                  <a:pt x="3324" y="219"/>
                  <a:pt x="3320" y="179"/>
                  <a:pt x="3312" y="140"/>
                </a:cubicBezTo>
                <a:lnTo>
                  <a:pt x="3308" y="122"/>
                </a:lnTo>
                <a:lnTo>
                  <a:pt x="343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34793" y="2208600"/>
            <a:ext cx="5722207" cy="854818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2">
                    <a:lumMod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59D611D5-C4B9-4A0E-91D5-5D80EF589076}" type="datetime1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5" hasCustomPrompt="1"/>
            <p:custDataLst>
              <p:tags r:id="rId11"/>
            </p:custDataLst>
          </p:nvPr>
        </p:nvSpPr>
        <p:spPr>
          <a:xfrm>
            <a:off x="334567" y="3115866"/>
            <a:ext cx="5722545" cy="385763"/>
          </a:xfrm>
        </p:spPr>
        <p:txBody>
          <a:bodyPr lIns="90000" rIns="90000" bIns="46800">
            <a:normAutofit/>
          </a:bodyPr>
          <a:lstStyle>
            <a:lvl1pPr marL="0" indent="0" algn="ctr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6" hasCustomPrompt="1"/>
            <p:custDataLst>
              <p:tags r:id="rId12"/>
            </p:custDataLst>
          </p:nvPr>
        </p:nvSpPr>
        <p:spPr>
          <a:xfrm>
            <a:off x="1485757" y="3768859"/>
            <a:ext cx="3444478" cy="334682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1485757" y="4136762"/>
            <a:ext cx="3444478" cy="334682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8" hasCustomPrompt="1"/>
            <p:custDataLst>
              <p:tags r:id="rId14"/>
            </p:custDataLst>
          </p:nvPr>
        </p:nvSpPr>
        <p:spPr>
          <a:xfrm>
            <a:off x="1485757" y="4518659"/>
            <a:ext cx="3444478" cy="331583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165C7DD-0B57-42A0-9FF7-3218678AD955}" type="datetime1">
              <a:rPr lang="zh-CN" altLang="en-US" smtClean="0">
                <a:latin typeface="Arial" panose="020B0604020202020204" pitchFamily="34" charset="0"/>
              </a:rPr>
              <a:t>2023/6/29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D6EC72E-7B03-4380-BEDF-B03B1DAAD17E}" type="datetime1">
              <a:rPr lang="zh-CN" altLang="en-US" smtClean="0">
                <a:latin typeface="Arial" panose="020B0604020202020204" pitchFamily="34" charset="0"/>
              </a:rPr>
              <a:t>2023/6/29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77C7A31-AADD-440B-A260-F2ABBA1C9896}" type="datetime1">
              <a:rPr lang="zh-CN" altLang="en-US" smtClean="0">
                <a:latin typeface="Arial" panose="020B0604020202020204" pitchFamily="34" charset="0"/>
              </a:rPr>
              <a:t>2023/6/29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B465FBE-0E36-4337-AC3A-F04527FB8871}" type="datetime1">
              <a:rPr lang="zh-CN" altLang="en-US" smtClean="0">
                <a:latin typeface="Arial" panose="020B0604020202020204" pitchFamily="34" charset="0"/>
              </a:rPr>
              <a:t>2023/6/29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FA45214-290E-483E-9562-4D344FFE9B17}" type="datetime1">
              <a:rPr lang="zh-CN" altLang="en-US" smtClean="0">
                <a:latin typeface="Arial" panose="020B0604020202020204" pitchFamily="34" charset="0"/>
              </a:rPr>
              <a:t>2023/6/29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7" Type="http://schemas.openxmlformats.org/officeDocument/2006/relationships/tags" Target="../tags/tag134.xml"/><Relationship Id="rId2" Type="http://schemas.openxmlformats.org/officeDocument/2006/relationships/slideLayout" Target="../slideLayouts/slideLayout31.xml"/><Relationship Id="rId16" Type="http://schemas.openxmlformats.org/officeDocument/2006/relationships/tags" Target="../tags/tag13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ags" Target="../tags/tag132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ags" Target="../tags/tag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EC18887E-F999-4F43-978C-AA50060C7219}" type="datetime1">
              <a:rPr lang="zh-CN" altLang="en-US" smtClean="0">
                <a:latin typeface="Arial" panose="020B0604020202020204" pitchFamily="34" charset="0"/>
              </a:rPr>
              <a:t>2023/6/29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1189673"/>
            <a:ext cx="8139178" cy="33147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1571631"/>
            <a:ext cx="8139178" cy="404168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561962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52076-7E29-475A-9524-28BAB98EDA4A}" type="datetime1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561962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62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514350" rtl="0" eaLnBrk="1" fontAlgn="auto" latinLnBrk="0" hangingPunct="1">
        <a:lnSpc>
          <a:spcPct val="100000"/>
        </a:lnSpc>
        <a:spcBef>
          <a:spcPct val="0"/>
        </a:spcBef>
        <a:buNone/>
        <a:defRPr sz="135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28905" indent="-128270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386080" indent="-128270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905510" algn="l"/>
        </a:tabLst>
        <a:defRPr sz="9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643255" indent="-128270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900430" indent="-128270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157605" indent="-128270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02412" y="1189673"/>
            <a:ext cx="8139178" cy="33147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502412" y="1571631"/>
            <a:ext cx="8139178" cy="404168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59807" y="561962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u="none" strike="noStrike" kern="1200" cap="none" spc="0" normalizeH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D6E2F47E-B884-460D-9946-2129C4D203E9}" type="datetime1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561962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u="none" strike="noStrike" kern="1200" cap="none" spc="0" normalizeH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561962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u="none" strike="noStrike" kern="1200" cap="none" spc="0" normalizeH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tags" Target="../tags/tag220.xml"/><Relationship Id="rId7" Type="http://schemas.openxmlformats.org/officeDocument/2006/relationships/slide" Target="slide2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notesSlide" Target="../notesSlides/notesSlide1.xml"/><Relationship Id="rId11" Type="http://schemas.openxmlformats.org/officeDocument/2006/relationships/slide" Target="slide10.xml"/><Relationship Id="rId5" Type="http://schemas.openxmlformats.org/officeDocument/2006/relationships/slideLayout" Target="../slideLayouts/slideLayout18.xml"/><Relationship Id="rId10" Type="http://schemas.openxmlformats.org/officeDocument/2006/relationships/slide" Target="slide8.xml"/><Relationship Id="rId4" Type="http://schemas.openxmlformats.org/officeDocument/2006/relationships/tags" Target="../tags/tag221.xml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tags" Target="../tags/tag267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73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224.xml"/><Relationship Id="rId7" Type="http://schemas.openxmlformats.org/officeDocument/2006/relationships/slideLayout" Target="../slideLayouts/slideLayout36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image" Target="../media/image2.png"/><Relationship Id="rId5" Type="http://schemas.openxmlformats.org/officeDocument/2006/relationships/tags" Target="../tags/tag226.xml"/><Relationship Id="rId10" Type="http://schemas.openxmlformats.org/officeDocument/2006/relationships/hyperlink" Target="https://lunli.zssy.com.cn/" TargetMode="External"/><Relationship Id="rId4" Type="http://schemas.openxmlformats.org/officeDocument/2006/relationships/tags" Target="../tags/tag225.xml"/><Relationship Id="rId9" Type="http://schemas.openxmlformats.org/officeDocument/2006/relationships/hyperlink" Target="http://157.255.121.18:9988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30.xml"/><Relationship Id="rId7" Type="http://schemas.openxmlformats.org/officeDocument/2006/relationships/image" Target="../media/image3.png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232.xml"/><Relationship Id="rId4" Type="http://schemas.openxmlformats.org/officeDocument/2006/relationships/tags" Target="../tags/tag2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7" Type="http://schemas.openxmlformats.org/officeDocument/2006/relationships/image" Target="../media/image5.png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237.xml"/><Relationship Id="rId4" Type="http://schemas.openxmlformats.org/officeDocument/2006/relationships/tags" Target="../tags/tag23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40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7" Type="http://schemas.openxmlformats.org/officeDocument/2006/relationships/image" Target="../media/image8.png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248.xml"/><Relationship Id="rId4" Type="http://schemas.openxmlformats.org/officeDocument/2006/relationships/tags" Target="../tags/tag2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7" Type="http://schemas.openxmlformats.org/officeDocument/2006/relationships/image" Target="../media/image9.png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253.xml"/><Relationship Id="rId4" Type="http://schemas.openxmlformats.org/officeDocument/2006/relationships/tags" Target="../tags/tag2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56.xml"/><Relationship Id="rId7" Type="http://schemas.openxmlformats.org/officeDocument/2006/relationships/image" Target="../media/image10.png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258.xml"/><Relationship Id="rId4" Type="http://schemas.openxmlformats.org/officeDocument/2006/relationships/tags" Target="../tags/tag25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61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5" Type="http://schemas.openxmlformats.org/officeDocument/2006/relationships/tags" Target="../tags/tag263.xml"/><Relationship Id="rId4" Type="http://schemas.openxmlformats.org/officeDocument/2006/relationships/tags" Target="../tags/tag2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7295319" y="-51"/>
            <a:ext cx="1848749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059656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529827" y="327923"/>
            <a:ext cx="8136905" cy="1341612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 anchorCtr="0">
            <a:no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zh-CN" altLang="en-US" sz="40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临床研究</a:t>
            </a:r>
            <a: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临床试验</a:t>
            </a:r>
            <a: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新医疗技术</a:t>
            </a:r>
            <a: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4000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伦理审查申请</a:t>
            </a:r>
            <a:endParaRPr lang="zh-CN" altLang="en-US" sz="40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3155" y="1975907"/>
            <a:ext cx="811868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0" dirty="0" smtClean="0">
                <a:solidFill>
                  <a:srgbClr val="00B050"/>
                </a:solidFill>
                <a:latin typeface="+mn-ea"/>
                <a:ea typeface="+mn-ea"/>
                <a:cs typeface="宋体" panose="02010600030101010101" pitchFamily="2" charset="-122"/>
              </a:rPr>
              <a:t>目录</a:t>
            </a:r>
            <a:r>
              <a:rPr lang="zh-CN" altLang="en-US" sz="2000" b="1" kern="0" dirty="0" smtClean="0">
                <a:solidFill>
                  <a:srgbClr val="00B050"/>
                </a:solidFill>
                <a:latin typeface="+mn-ea"/>
                <a:ea typeface="+mn-ea"/>
                <a:cs typeface="宋体" panose="02010600030101010101" pitchFamily="2" charset="-122"/>
              </a:rPr>
              <a:t>（可点超链接）</a:t>
            </a:r>
            <a:r>
              <a:rPr lang="zh-CN" altLang="en-US" sz="2400" b="1" kern="0" dirty="0" smtClean="0">
                <a:solidFill>
                  <a:srgbClr val="00B050"/>
                </a:solidFill>
                <a:latin typeface="+mn-ea"/>
                <a:ea typeface="+mn-ea"/>
                <a:cs typeface="宋体" panose="02010600030101010101" pitchFamily="2" charset="-122"/>
              </a:rPr>
              <a:t>：</a:t>
            </a:r>
            <a:endParaRPr lang="en-US" altLang="zh-CN" sz="2400" b="1" kern="0" dirty="0" smtClean="0">
              <a:solidFill>
                <a:srgbClr val="00B050"/>
              </a:solidFill>
              <a:latin typeface="+mn-ea"/>
              <a:ea typeface="+mn-ea"/>
              <a:cs typeface="宋体" panose="02010600030101010101" pitchFamily="2" charset="-122"/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CN" altLang="en-US" sz="2400" b="1" kern="0" dirty="0" smtClean="0">
                <a:latin typeface="+mn-ea"/>
                <a:ea typeface="+mn-ea"/>
                <a:cs typeface="宋体" panose="02010600030101010101" pitchFamily="2" charset="-122"/>
              </a:rPr>
              <a:t>登录系统</a:t>
            </a:r>
            <a:r>
              <a:rPr lang="en-US" altLang="zh-CN" sz="2400" b="1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  <a:cs typeface="宋体" panose="02010600030101010101" pitchFamily="2" charset="-122"/>
                <a:hlinkClick r:id="rId7" action="ppaction://hlinksldjump"/>
              </a:rPr>
              <a:t>【</a:t>
            </a:r>
            <a:r>
              <a:rPr lang="en-US" altLang="zh-CN" sz="24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  <a:cs typeface="宋体" panose="02010600030101010101" pitchFamily="2" charset="-122"/>
                <a:hlinkClick r:id="rId7" action="ppaction://hlinksldjump"/>
              </a:rPr>
              <a:t>P1】</a:t>
            </a:r>
            <a:endParaRPr lang="en-US" altLang="zh-CN" sz="2400" b="1" kern="0" dirty="0" smtClean="0">
              <a:latin typeface="+mn-ea"/>
              <a:ea typeface="+mn-ea"/>
              <a:cs typeface="宋体" panose="02010600030101010101" pitchFamily="2" charset="-122"/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CN" altLang="en-US" sz="2400" b="1" kern="0" dirty="0" smtClean="0">
                <a:latin typeface="+mn-ea"/>
                <a:ea typeface="+mn-ea"/>
                <a:cs typeface="宋体" panose="02010600030101010101" pitchFamily="2" charset="-122"/>
              </a:rPr>
              <a:t>初始审查</a:t>
            </a:r>
            <a:r>
              <a:rPr lang="en-US" altLang="zh-CN" sz="24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  <a:ea typeface="+mn-ea"/>
                <a:cs typeface="宋体" panose="02010600030101010101" pitchFamily="2" charset="-122"/>
                <a:hlinkClick r:id="rId8" action="ppaction://hlinksldjump"/>
              </a:rPr>
              <a:t>【P2】</a:t>
            </a:r>
            <a:r>
              <a:rPr lang="zh-CN" altLang="en-US" sz="2400" kern="0" dirty="0">
                <a:latin typeface="+mn-ea"/>
                <a:ea typeface="+mn-ea"/>
                <a:cs typeface="宋体" panose="02010600030101010101" pitchFamily="2" charset="-122"/>
              </a:rPr>
              <a:t>开展</a:t>
            </a:r>
            <a:r>
              <a:rPr lang="zh-CN" altLang="en-US" sz="2400" kern="0" dirty="0">
                <a:solidFill>
                  <a:srgbClr val="FF0000"/>
                </a:solidFill>
                <a:latin typeface="+mn-ea"/>
                <a:ea typeface="+mn-ea"/>
                <a:cs typeface="宋体" panose="02010600030101010101" pitchFamily="2" charset="-122"/>
              </a:rPr>
              <a:t>前</a:t>
            </a:r>
            <a:r>
              <a:rPr lang="zh-CN" altLang="zh-CN" sz="2400" b="1" kern="0" dirty="0" smtClean="0">
                <a:solidFill>
                  <a:srgbClr val="FF0000"/>
                </a:solidFill>
                <a:latin typeface="+mn-ea"/>
                <a:ea typeface="+mn-ea"/>
                <a:cs typeface="宋体" panose="02010600030101010101" pitchFamily="2" charset="-122"/>
              </a:rPr>
              <a:t>首次</a:t>
            </a:r>
            <a:r>
              <a:rPr lang="zh-CN" altLang="zh-CN" sz="2400" kern="0" dirty="0" smtClean="0">
                <a:latin typeface="+mn-ea"/>
                <a:ea typeface="+mn-ea"/>
                <a:cs typeface="宋体" panose="02010600030101010101" pitchFamily="2" charset="-122"/>
              </a:rPr>
              <a:t>提交的审查</a:t>
            </a:r>
            <a:endParaRPr lang="en-US" altLang="zh-CN" sz="2400" kern="0" dirty="0" smtClean="0">
              <a:latin typeface="+mn-ea"/>
              <a:ea typeface="+mn-ea"/>
              <a:cs typeface="宋体" panose="02010600030101010101" pitchFamily="2" charset="-122"/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CN" altLang="en-US" sz="2400" b="1" kern="0" dirty="0" smtClean="0">
                <a:latin typeface="+mn-ea"/>
                <a:ea typeface="+mn-ea"/>
              </a:rPr>
              <a:t>跟踪审查</a:t>
            </a:r>
            <a:r>
              <a:rPr lang="en-US" altLang="zh-CN" sz="2400" b="1" kern="0" dirty="0">
                <a:solidFill>
                  <a:srgbClr val="00B050"/>
                </a:solidFill>
                <a:latin typeface="+mn-ea"/>
                <a:ea typeface="+mn-ea"/>
                <a:cs typeface="宋体" panose="02010600030101010101" pitchFamily="2" charset="-122"/>
                <a:hlinkClick r:id="rId9" action="ppaction://hlinksldjump"/>
              </a:rPr>
              <a:t>【</a:t>
            </a:r>
            <a:r>
              <a:rPr lang="en-US" altLang="zh-CN" sz="2400" b="1" kern="0" dirty="0" smtClean="0">
                <a:solidFill>
                  <a:srgbClr val="00B050"/>
                </a:solidFill>
                <a:latin typeface="+mn-ea"/>
                <a:ea typeface="+mn-ea"/>
                <a:cs typeface="宋体" panose="02010600030101010101" pitchFamily="2" charset="-122"/>
                <a:hlinkClick r:id="rId9" action="ppaction://hlinksldjump"/>
              </a:rPr>
              <a:t>P8】</a:t>
            </a:r>
            <a:r>
              <a:rPr lang="zh-CN" altLang="en-US" sz="2400" kern="0" dirty="0" smtClean="0">
                <a:latin typeface="+mn-ea"/>
                <a:ea typeface="+mn-ea"/>
                <a:cs typeface="宋体" panose="02010600030101010101" pitchFamily="2" charset="-122"/>
              </a:rPr>
              <a:t>开展</a:t>
            </a:r>
            <a:r>
              <a:rPr lang="zh-CN" altLang="en-US" sz="2400" kern="0" dirty="0" smtClean="0">
                <a:solidFill>
                  <a:srgbClr val="FF0000"/>
                </a:solidFill>
                <a:latin typeface="+mn-ea"/>
                <a:ea typeface="+mn-ea"/>
                <a:cs typeface="宋体" panose="02010600030101010101" pitchFamily="2" charset="-122"/>
              </a:rPr>
              <a:t>过程中</a:t>
            </a:r>
            <a:r>
              <a:rPr lang="zh-CN" altLang="en-US" sz="2400" kern="0" dirty="0" smtClean="0">
                <a:latin typeface="+mn-ea"/>
                <a:ea typeface="+mn-ea"/>
                <a:cs typeface="宋体" panose="02010600030101010101" pitchFamily="2" charset="-122"/>
              </a:rPr>
              <a:t>提交</a:t>
            </a:r>
            <a:r>
              <a:rPr lang="zh-CN" altLang="en-US" sz="2400" kern="0" dirty="0">
                <a:latin typeface="+mn-ea"/>
                <a:ea typeface="+mn-ea"/>
                <a:cs typeface="宋体" panose="02010600030101010101" pitchFamily="2" charset="-122"/>
              </a:rPr>
              <a:t>的审查</a:t>
            </a:r>
            <a:endParaRPr lang="en-US" altLang="zh-CN" sz="2400" kern="0" dirty="0" smtClean="0">
              <a:latin typeface="+mn-ea"/>
              <a:ea typeface="+mn-ea"/>
              <a:cs typeface="宋体" panose="02010600030101010101" pitchFamily="2" charset="-122"/>
            </a:endParaRPr>
          </a:p>
          <a:p>
            <a:pPr marL="8001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CN" altLang="zh-CN" dirty="0" smtClean="0">
                <a:latin typeface="+mn-ea"/>
                <a:ea typeface="+mn-ea"/>
              </a:rPr>
              <a:t>修正案</a:t>
            </a:r>
            <a:r>
              <a:rPr lang="zh-CN" altLang="en-US" dirty="0" smtClean="0">
                <a:latin typeface="+mn-ea"/>
                <a:ea typeface="+mn-ea"/>
              </a:rPr>
              <a:t>（初始审查</a:t>
            </a:r>
            <a:r>
              <a:rPr lang="zh-CN" altLang="en-US" b="1" dirty="0" smtClean="0">
                <a:latin typeface="+mn-ea"/>
                <a:ea typeface="+mn-ea"/>
              </a:rPr>
              <a:t>通过后</a:t>
            </a:r>
            <a:r>
              <a:rPr lang="zh-CN" altLang="en-US" dirty="0" smtClean="0">
                <a:latin typeface="+mn-ea"/>
                <a:ea typeface="+mn-ea"/>
              </a:rPr>
              <a:t>，对所批准的文件</a:t>
            </a:r>
            <a:r>
              <a:rPr lang="zh-CN" altLang="en-US" b="1" dirty="0" smtClean="0">
                <a:latin typeface="+mn-ea"/>
                <a:ea typeface="+mn-ea"/>
              </a:rPr>
              <a:t>提出修改</a:t>
            </a:r>
            <a:r>
              <a:rPr lang="zh-CN" altLang="en-US" dirty="0" smtClean="0">
                <a:latin typeface="+mn-ea"/>
                <a:ea typeface="+mn-ea"/>
              </a:rPr>
              <a:t>）</a:t>
            </a:r>
            <a:endParaRPr lang="en-US" altLang="zh-CN" dirty="0">
              <a:latin typeface="+mn-ea"/>
              <a:ea typeface="+mn-ea"/>
            </a:endParaRPr>
          </a:p>
          <a:p>
            <a:pPr marL="8001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latin typeface="+mn-ea"/>
                <a:ea typeface="+mn-ea"/>
              </a:rPr>
              <a:t>年度</a:t>
            </a:r>
            <a:r>
              <a:rPr lang="en-US" altLang="zh-CN" dirty="0">
                <a:latin typeface="+mn-ea"/>
                <a:ea typeface="+mn-ea"/>
              </a:rPr>
              <a:t>/</a:t>
            </a:r>
            <a:r>
              <a:rPr lang="zh-CN" altLang="zh-CN" dirty="0">
                <a:latin typeface="+mn-ea"/>
                <a:ea typeface="+mn-ea"/>
              </a:rPr>
              <a:t>定期进展报告</a:t>
            </a:r>
            <a:r>
              <a:rPr lang="zh-CN" altLang="en-US" dirty="0">
                <a:latin typeface="+mn-ea"/>
                <a:ea typeface="+mn-ea"/>
              </a:rPr>
              <a:t>（</a:t>
            </a:r>
            <a:r>
              <a:rPr lang="zh-CN" altLang="en-US" b="1" dirty="0">
                <a:latin typeface="+mn-ea"/>
                <a:ea typeface="+mn-ea"/>
              </a:rPr>
              <a:t>延长批件有效期</a:t>
            </a:r>
            <a:r>
              <a:rPr lang="zh-CN" altLang="en-US" dirty="0">
                <a:latin typeface="+mn-ea"/>
                <a:ea typeface="+mn-ea"/>
              </a:rPr>
              <a:t>），</a:t>
            </a:r>
            <a:endParaRPr lang="en-US" altLang="zh-CN" dirty="0">
              <a:latin typeface="+mn-ea"/>
              <a:ea typeface="+mn-ea"/>
            </a:endParaRPr>
          </a:p>
          <a:p>
            <a:pPr marL="8001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latin typeface="+mn-ea"/>
                <a:ea typeface="+mn-ea"/>
              </a:rPr>
              <a:t>不良事件、方案偏离、暂停</a:t>
            </a:r>
            <a:r>
              <a:rPr lang="en-US" altLang="zh-CN" dirty="0">
                <a:latin typeface="+mn-ea"/>
                <a:ea typeface="+mn-ea"/>
              </a:rPr>
              <a:t>/</a:t>
            </a:r>
            <a:r>
              <a:rPr lang="zh-CN" altLang="zh-CN" dirty="0">
                <a:latin typeface="+mn-ea"/>
                <a:ea typeface="+mn-ea"/>
              </a:rPr>
              <a:t>中止研究、研究完成报告</a:t>
            </a:r>
            <a:r>
              <a:rPr lang="zh-CN" altLang="en-US" dirty="0">
                <a:latin typeface="+mn-ea"/>
                <a:ea typeface="+mn-ea"/>
              </a:rPr>
              <a:t>，</a:t>
            </a:r>
            <a:r>
              <a:rPr lang="zh-CN" altLang="zh-CN" dirty="0" smtClean="0">
                <a:latin typeface="+mn-ea"/>
                <a:ea typeface="+mn-ea"/>
              </a:rPr>
              <a:t>等</a:t>
            </a:r>
            <a:endParaRPr lang="en-US" altLang="zh-CN" b="1" kern="0" dirty="0" smtClean="0">
              <a:latin typeface="+mn-ea"/>
              <a:ea typeface="+mn-ea"/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+mn-ea"/>
                <a:ea typeface="+mn-ea"/>
              </a:rPr>
              <a:t>复审申请</a:t>
            </a:r>
            <a:r>
              <a:rPr lang="en-US" altLang="zh-CN" sz="2400" b="1" kern="0" dirty="0" smtClean="0">
                <a:solidFill>
                  <a:srgbClr val="00B050"/>
                </a:solidFill>
                <a:latin typeface="+mn-ea"/>
                <a:ea typeface="+mn-ea"/>
                <a:cs typeface="宋体" panose="02010600030101010101" pitchFamily="2" charset="-122"/>
                <a:hlinkClick r:id="rId10" action="ppaction://hlinksldjump"/>
              </a:rPr>
              <a:t>【P7】</a:t>
            </a:r>
            <a:endParaRPr lang="en-US" altLang="zh-CN" sz="2400" dirty="0">
              <a:solidFill>
                <a:srgbClr val="00B050"/>
              </a:solidFill>
              <a:latin typeface="+mn-ea"/>
              <a:ea typeface="+mn-ea"/>
            </a:endParaRPr>
          </a:p>
          <a:p>
            <a:pPr marL="742950" lvl="1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+mn-ea"/>
                <a:ea typeface="+mn-ea"/>
              </a:rPr>
              <a:t>上述两种</a:t>
            </a:r>
            <a:r>
              <a:rPr lang="zh-CN" altLang="zh-CN" dirty="0" smtClean="0">
                <a:latin typeface="+mn-ea"/>
                <a:ea typeface="+mn-ea"/>
              </a:rPr>
              <a:t>审查</a:t>
            </a:r>
            <a:r>
              <a:rPr lang="zh-CN" altLang="en-US" dirty="0" smtClean="0">
                <a:latin typeface="+mn-ea"/>
                <a:ea typeface="+mn-ea"/>
              </a:rPr>
              <a:t>决定</a:t>
            </a:r>
            <a:r>
              <a:rPr lang="zh-CN" altLang="zh-CN" dirty="0" smtClean="0">
                <a:latin typeface="+mn-ea"/>
                <a:ea typeface="+mn-ea"/>
              </a:rPr>
              <a:t>为</a:t>
            </a:r>
            <a:r>
              <a:rPr lang="zh-CN" altLang="zh-CN" dirty="0">
                <a:latin typeface="+mn-ea"/>
                <a:ea typeface="+mn-ea"/>
              </a:rPr>
              <a:t>“</a:t>
            </a:r>
            <a:r>
              <a:rPr lang="zh-CN" altLang="zh-CN" b="1" u="sng" dirty="0">
                <a:solidFill>
                  <a:srgbClr val="C00000"/>
                </a:solidFill>
                <a:latin typeface="+mn-ea"/>
                <a:ea typeface="+mn-ea"/>
              </a:rPr>
              <a:t>必要的修改后</a:t>
            </a:r>
            <a:r>
              <a:rPr lang="zh-CN" altLang="zh-CN" b="1" u="sng" dirty="0" smtClean="0">
                <a:solidFill>
                  <a:srgbClr val="C00000"/>
                </a:solidFill>
                <a:latin typeface="+mn-ea"/>
                <a:ea typeface="+mn-ea"/>
              </a:rPr>
              <a:t>同意</a:t>
            </a:r>
            <a:r>
              <a:rPr lang="zh-CN" altLang="zh-CN" dirty="0" smtClean="0">
                <a:latin typeface="+mn-ea"/>
                <a:ea typeface="+mn-ea"/>
              </a:rPr>
              <a:t>” 递交</a:t>
            </a:r>
            <a:r>
              <a:rPr lang="zh-CN" altLang="en-US" dirty="0">
                <a:latin typeface="+mn-ea"/>
                <a:ea typeface="+mn-ea"/>
              </a:rPr>
              <a:t>的</a:t>
            </a:r>
            <a:r>
              <a:rPr lang="zh-CN" altLang="en-US" dirty="0" smtClean="0">
                <a:latin typeface="+mn-ea"/>
                <a:ea typeface="+mn-ea"/>
              </a:rPr>
              <a:t>申请</a:t>
            </a:r>
            <a:endParaRPr lang="en-US" altLang="zh-CN" dirty="0" smtClean="0">
              <a:latin typeface="+mn-ea"/>
              <a:ea typeface="+mn-ea"/>
            </a:endParaRPr>
          </a:p>
          <a:p>
            <a:pPr marL="742950" lvl="1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CN" altLang="zh-CN" dirty="0" smtClean="0">
                <a:latin typeface="+mn-ea"/>
                <a:ea typeface="+mn-ea"/>
              </a:rPr>
              <a:t>对审查</a:t>
            </a:r>
            <a:r>
              <a:rPr lang="zh-CN" altLang="zh-CN" dirty="0">
                <a:latin typeface="+mn-ea"/>
                <a:ea typeface="+mn-ea"/>
              </a:rPr>
              <a:t>决定</a:t>
            </a:r>
            <a:r>
              <a:rPr lang="zh-CN" altLang="zh-CN" b="1" u="sng" dirty="0">
                <a:solidFill>
                  <a:srgbClr val="C00000"/>
                </a:solidFill>
                <a:latin typeface="+mn-ea"/>
                <a:ea typeface="+mn-ea"/>
              </a:rPr>
              <a:t>有</a:t>
            </a:r>
            <a:r>
              <a:rPr lang="zh-CN" altLang="zh-CN" b="1" u="sng" dirty="0" smtClean="0">
                <a:solidFill>
                  <a:srgbClr val="C00000"/>
                </a:solidFill>
                <a:latin typeface="+mn-ea"/>
                <a:ea typeface="+mn-ea"/>
              </a:rPr>
              <a:t>异议</a:t>
            </a:r>
            <a:r>
              <a:rPr lang="zh-CN" altLang="en-US" dirty="0" smtClean="0">
                <a:latin typeface="+mn-ea"/>
                <a:ea typeface="+mn-ea"/>
              </a:rPr>
              <a:t>时</a:t>
            </a:r>
            <a:r>
              <a:rPr lang="zh-CN" altLang="zh-CN" dirty="0" smtClean="0">
                <a:latin typeface="+mn-ea"/>
                <a:ea typeface="+mn-ea"/>
              </a:rPr>
              <a:t>递交</a:t>
            </a:r>
            <a:r>
              <a:rPr lang="zh-CN" altLang="en-US" dirty="0" smtClean="0">
                <a:latin typeface="+mn-ea"/>
                <a:ea typeface="+mn-ea"/>
              </a:rPr>
              <a:t>的申请</a:t>
            </a:r>
            <a:endParaRPr lang="en-US" altLang="zh-CN" dirty="0" smtClean="0">
              <a:latin typeface="+mn-ea"/>
              <a:ea typeface="+mn-ea"/>
            </a:endParaRPr>
          </a:p>
          <a:p>
            <a:pPr marL="342900" lvl="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rgbClr val="000000"/>
                </a:solidFill>
                <a:latin typeface="微软雅黑"/>
                <a:ea typeface="微软雅黑"/>
              </a:rPr>
              <a:t>其他类别：基金申报前审查申请</a:t>
            </a:r>
            <a:r>
              <a:rPr lang="en-US" altLang="zh-CN" sz="2400" b="1" kern="0" dirty="0" smtClean="0">
                <a:solidFill>
                  <a:srgbClr val="00B050"/>
                </a:solidFill>
                <a:latin typeface="微软雅黑"/>
                <a:ea typeface="微软雅黑"/>
                <a:cs typeface="宋体" panose="02010600030101010101" pitchFamily="2" charset="-122"/>
                <a:hlinkClick r:id="rId11" action="ppaction://hlinksldjump"/>
              </a:rPr>
              <a:t>【P9】</a:t>
            </a:r>
            <a:endParaRPr lang="en-US" altLang="zh-CN" sz="2400" dirty="0">
              <a:solidFill>
                <a:srgbClr val="00B050"/>
              </a:solidFill>
              <a:latin typeface="微软雅黑"/>
              <a:ea typeface="微软雅黑"/>
            </a:endParaRPr>
          </a:p>
        </p:txBody>
      </p:sp>
      <p:sp>
        <p:nvSpPr>
          <p:cNvPr id="8" name="文本占位符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534364" y="1659994"/>
            <a:ext cx="2376264" cy="368894"/>
          </a:xfrm>
          <a:prstGeom prst="rect">
            <a:avLst/>
          </a:prstGeom>
        </p:spPr>
        <p:txBody>
          <a:bodyPr>
            <a:noAutofit/>
          </a:bodyPr>
          <a:lstStyle>
            <a:lvl1pPr marL="128905" indent="-128270" algn="l" defTabSz="51435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9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386080" indent="-128270" algn="l" defTabSz="51435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05510" algn="l"/>
              </a:tabLst>
              <a:defRPr sz="9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643255" indent="-128270" algn="l" defTabSz="51435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9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900430" indent="-128270" algn="l" defTabSz="51435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9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157605" indent="-128270" algn="l" defTabSz="51435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9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414780" indent="-128270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955" indent="-128270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9130" indent="-128270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6305" indent="-128270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en-US" altLang="zh-CN" sz="1400" spc="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2023</a:t>
            </a:r>
            <a:r>
              <a:rPr lang="zh-CN" altLang="en-US" sz="1400" spc="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年</a:t>
            </a:r>
            <a:r>
              <a:rPr lang="en-US" altLang="zh-CN" sz="1400" spc="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04</a:t>
            </a:r>
            <a:r>
              <a:rPr lang="zh-CN" altLang="en-US" sz="1400" spc="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月</a:t>
            </a:r>
            <a:r>
              <a:rPr lang="en-US" altLang="zh-CN" sz="1400" spc="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06</a:t>
            </a:r>
            <a:r>
              <a:rPr lang="zh-CN" altLang="en-US" sz="1400" spc="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日  </a:t>
            </a:r>
            <a:r>
              <a:rPr lang="en-US" altLang="zh-CN" sz="1400" spc="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Ver. 1.3</a:t>
            </a:r>
            <a:endParaRPr lang="zh-CN" sz="1400" dirty="0">
              <a:solidFill>
                <a:schemeClr val="accent1"/>
              </a:solidFill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-396552" y="6508233"/>
            <a:ext cx="7115807" cy="491960"/>
          </a:xfrm>
          <a:prstGeom prst="rect">
            <a:avLst/>
          </a:prstGeom>
        </p:spPr>
        <p:txBody>
          <a:bodyPr/>
          <a:lstStyle>
            <a:lvl1pPr marL="128905" indent="-128270" algn="l" defTabSz="51435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9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386080" indent="-128270" algn="l" defTabSz="51435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05510" algn="l"/>
              </a:tabLst>
              <a:defRPr sz="9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643255" indent="-128270" algn="l" defTabSz="51435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9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900430" indent="-128270" algn="l" defTabSz="51435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9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157605" indent="-128270" algn="l" defTabSz="51435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9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414780" indent="-128270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955" indent="-128270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9130" indent="-128270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6305" indent="-128270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" indent="0" algn="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1200" dirty="0" smtClean="0"/>
              <a:t>如有疑问，可与医学伦理委员会办公室联系   </a:t>
            </a:r>
            <a:r>
              <a:rPr lang="en-US" altLang="zh-CN" sz="1200" dirty="0" smtClean="0"/>
              <a:t> </a:t>
            </a:r>
            <a:r>
              <a:rPr lang="zh-CN" altLang="en-US" sz="1200" dirty="0" smtClean="0"/>
              <a:t>联系人（企业微信）：黄凯琪、王艳芳</a:t>
            </a:r>
            <a:endParaRPr lang="en-US" altLang="zh-CN" sz="1200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</a:t>
            </a:fld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7295319" y="-51"/>
            <a:ext cx="1848749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059656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7544" y="121408"/>
            <a:ext cx="4185761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新增基金申报前伦理审查</a:t>
            </a:r>
            <a:r>
              <a:rPr lang="zh-CN" altLang="en-US" sz="2400" b="1" dirty="0" smtClean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申请</a:t>
            </a:r>
            <a:endParaRPr lang="zh-CN" altLang="en-US" sz="2400" b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114540" y="6386917"/>
            <a:ext cx="2025000" cy="237600"/>
          </a:xfrm>
        </p:spPr>
        <p:txBody>
          <a:bodyPr>
            <a:noAutofit/>
          </a:bodyPr>
          <a:lstStyle/>
          <a:p>
            <a:r>
              <a:rPr lang="en-US" altLang="zh-CN" sz="1000" dirty="0" smtClean="0"/>
              <a:t>9</a:t>
            </a:r>
            <a:endParaRPr lang="zh-CN" altLang="en-US" sz="1000" dirty="0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6821" y="1424995"/>
            <a:ext cx="7871390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创建项目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 action="ppaction://hlinksldjump"/>
              </a:rPr>
              <a:t>（根据</a:t>
            </a: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 action="ppaction://hlinksldjump"/>
              </a:rPr>
              <a:t>P2-P4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 action="ppaction://hlinksldjump"/>
              </a:rPr>
              <a:t>），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类别：</a:t>
            </a:r>
            <a:r>
              <a:rPr lang="zh-CN" altLang="zh-CN" b="1" dirty="0">
                <a:solidFill>
                  <a:srgbClr val="0070C0"/>
                </a:solidFill>
                <a:latin typeface="+mj-ea"/>
                <a:ea typeface="+mj-ea"/>
              </a:rPr>
              <a:t>科研</a:t>
            </a:r>
            <a:r>
              <a:rPr lang="zh-CN" altLang="zh-CN" b="1" dirty="0" smtClean="0">
                <a:solidFill>
                  <a:srgbClr val="0070C0"/>
                </a:solidFill>
                <a:latin typeface="+mj-ea"/>
                <a:ea typeface="+mj-ea"/>
              </a:rPr>
              <a:t>基金</a:t>
            </a:r>
            <a:endParaRPr lang="en-US" altLang="zh-CN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新增申请，类型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 </a:t>
            </a:r>
            <a:r>
              <a:rPr lang="zh-CN" altLang="en-US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基金申报前伦理审查申请</a:t>
            </a:r>
            <a:endParaRPr lang="en-US" altLang="zh-CN" b="1" dirty="0" smtClean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，在线填写</a:t>
            </a:r>
            <a:r>
              <a:rPr lang="en-US" altLang="zh-CN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申请表</a:t>
            </a:r>
            <a:r>
              <a:rPr lang="en-US" altLang="zh-CN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en-US" altLang="zh-CN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en-US" altLang="zh-CN" b="1" dirty="0" smtClean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后，点击</a:t>
            </a:r>
            <a:r>
              <a:rPr lang="en-US" altLang="zh-CN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保存</a:t>
            </a:r>
            <a:r>
              <a:rPr lang="en-US" altLang="zh-CN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</a:t>
            </a:r>
            <a:r>
              <a:rPr lang="en-US" altLang="zh-CN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关闭</a:t>
            </a:r>
            <a:r>
              <a:rPr lang="en-US" altLang="zh-CN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lang="en-US" altLang="zh-CN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6012160" y="-23418"/>
            <a:ext cx="3318975" cy="467992"/>
          </a:xfrm>
          <a:prstGeom prst="rect">
            <a:avLst/>
          </a:prstGeom>
          <a:noFill/>
        </p:spPr>
        <p:txBody>
          <a:bodyPr wrap="square" lIns="67627" tIns="35242" rIns="67627" bIns="35242" rtlCol="0" anchor="ctr" anchorCtr="0">
            <a:noAutofit/>
          </a:bodyPr>
          <a:lstStyle/>
          <a:p>
            <a:pPr algn="l">
              <a:buClrTx/>
              <a:buSzTx/>
              <a:buFontTx/>
            </a:pPr>
            <a:r>
              <a:rPr lang="zh-CN" altLang="en-US" dirty="0" smtClean="0">
                <a:solidFill>
                  <a:schemeClr val="accent1"/>
                </a:solidFill>
                <a:sym typeface="+mn-ea"/>
              </a:rPr>
              <a:t>基金申报前涉人研究伦理申请</a:t>
            </a:r>
            <a:endParaRPr dirty="0">
              <a:solidFill>
                <a:schemeClr val="accent1"/>
              </a:solidFill>
              <a:sym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9"/>
          <a:srcRect l="11600" t="13188" b="49875"/>
          <a:stretch/>
        </p:blipFill>
        <p:spPr>
          <a:xfrm>
            <a:off x="1066352" y="2717656"/>
            <a:ext cx="5233840" cy="783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圆角矩形 20"/>
          <p:cNvSpPr/>
          <p:nvPr>
            <p:custDataLst>
              <p:tags r:id="rId6"/>
            </p:custDataLst>
          </p:nvPr>
        </p:nvSpPr>
        <p:spPr>
          <a:xfrm>
            <a:off x="1331640" y="2945057"/>
            <a:ext cx="1728192" cy="19591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826360" y="6627033"/>
            <a:ext cx="13131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Ver. 1.0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2023.02.01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9827" y="718089"/>
            <a:ext cx="591438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u="sng" dirty="0" smtClean="0">
                <a:latin typeface="+mn-ea"/>
                <a:ea typeface="+mn-ea"/>
              </a:rPr>
              <a:t>仅适用 </a:t>
            </a:r>
            <a:r>
              <a:rPr lang="zh-CN" altLang="en-US" b="1" u="sng" dirty="0" smtClean="0">
                <a:solidFill>
                  <a:srgbClr val="C00000"/>
                </a:solidFill>
                <a:latin typeface="+mn-ea"/>
                <a:ea typeface="+mn-ea"/>
              </a:rPr>
              <a:t>基金申报前</a:t>
            </a:r>
            <a:r>
              <a:rPr lang="zh-CN" altLang="en-US" u="sng" dirty="0" smtClean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zh-CN" altLang="en-US" u="sng" dirty="0" smtClean="0">
                <a:latin typeface="+mn-ea"/>
                <a:ea typeface="+mn-ea"/>
              </a:rPr>
              <a:t>的涉人伦理批件申请</a:t>
            </a:r>
            <a:endParaRPr lang="en-US" altLang="zh-CN" u="sng" dirty="0" smtClean="0">
              <a:latin typeface="+mn-ea"/>
              <a:ea typeface="+mn-ea"/>
            </a:endParaRPr>
          </a:p>
          <a:p>
            <a:r>
              <a:rPr lang="zh-CN" altLang="en-US" dirty="0">
                <a:latin typeface="+mn-ea"/>
              </a:rPr>
              <a:t>获</a:t>
            </a:r>
            <a:r>
              <a:rPr lang="zh-CN" altLang="en-US" dirty="0" smtClean="0">
                <a:latin typeface="+mn-ea"/>
              </a:rPr>
              <a:t>立项后，需</a:t>
            </a:r>
            <a:r>
              <a:rPr lang="zh-CN" altLang="en-US" b="1" dirty="0" smtClean="0">
                <a:latin typeface="+mn-ea"/>
              </a:rPr>
              <a:t>重新递交初始审查</a:t>
            </a:r>
            <a:r>
              <a:rPr lang="zh-CN" altLang="en-US" dirty="0" smtClean="0">
                <a:latin typeface="+mn-ea"/>
              </a:rPr>
              <a:t>，获得</a:t>
            </a:r>
            <a:r>
              <a:rPr lang="zh-CN" altLang="en-US" b="1" dirty="0" smtClean="0">
                <a:latin typeface="+mn-ea"/>
              </a:rPr>
              <a:t>同意</a:t>
            </a:r>
            <a:r>
              <a:rPr lang="zh-CN" altLang="en-US" dirty="0" smtClean="0">
                <a:latin typeface="+mn-ea"/>
              </a:rPr>
              <a:t>后方可开展</a:t>
            </a:r>
            <a:endParaRPr lang="zh-CN" altLang="en-US" dirty="0">
              <a:latin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19726" y="4650214"/>
            <a:ext cx="7658809" cy="4589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 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</a:t>
            </a:r>
            <a:r>
              <a:rPr lang="en-US" altLang="zh-CN" sz="18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</a:t>
            </a:r>
            <a:r>
              <a:rPr lang="zh-CN" altLang="en-US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方案</a:t>
            </a:r>
            <a:r>
              <a:rPr lang="en-US" altLang="zh-CN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r>
              <a:rPr lang="zh-CN" altLang="en-US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lang="zh-CN" altLang="en-US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研究方案</a:t>
            </a:r>
            <a:r>
              <a:rPr lang="en-US" altLang="zh-CN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无模板，请明确下述内容：</a:t>
            </a:r>
            <a:endParaRPr lang="en-US" altLang="zh-CN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497250" y="5121671"/>
            <a:ext cx="5891515" cy="1631216"/>
          </a:xfrm>
          <a:prstGeom prst="rect">
            <a:avLst/>
          </a:prstGeom>
          <a:solidFill>
            <a:schemeClr val="bg2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研究设计</a:t>
            </a:r>
            <a:endParaRPr lang="en-US" altLang="zh-CN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生物样本</a:t>
            </a:r>
            <a:r>
              <a:rPr lang="en-US" altLang="zh-C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病历信息的来源、数量、获取方式</a:t>
            </a:r>
            <a:endParaRPr lang="en-US" altLang="zh-CN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干预</a:t>
            </a:r>
            <a:r>
              <a:rPr lang="zh-CN" alt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手段、药物用法用量（如有）</a:t>
            </a:r>
            <a:endParaRPr lang="en-US" altLang="zh-CN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风险和收益、补偿和赔偿（如有）</a:t>
            </a:r>
            <a:endParaRPr lang="en-US" altLang="zh-CN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版本号</a:t>
            </a:r>
            <a:r>
              <a:rPr lang="zh-CN" alt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和版本日期（如</a:t>
            </a:r>
            <a:r>
              <a:rPr lang="en-US" altLang="zh-C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1.0</a:t>
            </a:r>
            <a:r>
              <a:rPr lang="zh-CN" alt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2022.01.01</a:t>
            </a:r>
            <a:r>
              <a:rPr lang="zh-CN" alt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）</a:t>
            </a:r>
            <a:endParaRPr lang="zh-CN" alt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3765" y="4210835"/>
            <a:ext cx="2630848" cy="507831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返回 </a:t>
            </a:r>
            <a:r>
              <a:rPr lang="zh-CN" altLang="en-US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送审文件清单 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页面</a:t>
            </a:r>
            <a:endParaRPr lang="en-US" alt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5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306170" y="4141499"/>
            <a:ext cx="7365477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6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左侧栏</a:t>
            </a:r>
            <a:r>
              <a:rPr lang="en-US" altLang="zh-CN" sz="16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16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项目信息总览</a:t>
            </a:r>
            <a:r>
              <a:rPr lang="en-US" altLang="zh-CN" sz="16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en-US" sz="16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找到目标项目</a:t>
            </a:r>
            <a:endParaRPr lang="en-US" altLang="zh-CN" sz="1600" dirty="0" smtClea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6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en-US" altLang="zh-CN" sz="16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16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意见</a:t>
            </a:r>
            <a:r>
              <a:rPr lang="en-US" altLang="zh-CN" sz="16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en-US" sz="16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，右下角点击</a:t>
            </a:r>
            <a:r>
              <a:rPr lang="en-US" altLang="zh-CN" sz="16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修改项目名称</a:t>
            </a:r>
            <a:r>
              <a:rPr lang="en-US" altLang="zh-CN" sz="16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16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修改后，点击</a:t>
            </a:r>
            <a:r>
              <a:rPr lang="en-US" altLang="zh-CN" sz="16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16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提交</a:t>
            </a:r>
            <a:r>
              <a:rPr lang="en-US" altLang="zh-CN" sz="16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 sz="16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 sz="1600" dirty="0" smtClea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 sz="1600" dirty="0" smtClea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 sz="1600" dirty="0" smtClea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 sz="1600" dirty="0" smtClea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 sz="1600" dirty="0" smtClea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 sz="16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6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等待秘书处理审核，重新签发批件</a:t>
            </a:r>
            <a:endParaRPr lang="en-US" altLang="zh-CN" sz="1600" dirty="0" smtClea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任意形状 8"/>
          <p:cNvSpPr/>
          <p:nvPr userDrawn="1">
            <p:custDataLst>
              <p:tags r:id="rId3"/>
            </p:custDataLst>
          </p:nvPr>
        </p:nvSpPr>
        <p:spPr>
          <a:xfrm>
            <a:off x="7295319" y="-51"/>
            <a:ext cx="1848749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 rot="10800000">
            <a:off x="25509" y="5444166"/>
            <a:ext cx="1059656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363889" y="1981276"/>
            <a:ext cx="713407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zh-CN" sz="16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</a:t>
            </a:r>
            <a:r>
              <a:rPr lang="zh-CN" sz="16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</a:t>
            </a:r>
            <a:r>
              <a:rPr lang="zh-CN" altLang="en-US" sz="16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</a:t>
            </a:r>
            <a:r>
              <a:rPr lang="en-US" altLang="zh-CN" sz="16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16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保存</a:t>
            </a:r>
            <a:r>
              <a:rPr lang="en-US" altLang="zh-CN" sz="16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en-US" sz="1600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16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16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提交</a:t>
            </a:r>
            <a:r>
              <a:rPr lang="en-US" altLang="zh-CN" sz="16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en-US" sz="1600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16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完成伦理审查申报。</a:t>
            </a:r>
            <a:endParaRPr lang="en-US" altLang="zh-CN" sz="16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6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回到首页，可查阅</a:t>
            </a:r>
            <a:r>
              <a:rPr lang="zh-CN" altLang="en-US" sz="16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流程进度</a:t>
            </a:r>
            <a:r>
              <a:rPr lang="zh-CN" altLang="en-US" sz="16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1600" dirty="0" smtClea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 sz="1600" dirty="0" smtClea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 sz="1600" dirty="0" smtClea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1600" dirty="0" smtClea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6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流程结束时，可在系统</a:t>
            </a:r>
            <a:r>
              <a:rPr lang="en-US" altLang="zh-CN" sz="16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16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传达决定</a:t>
            </a:r>
            <a:r>
              <a:rPr lang="en-US" altLang="zh-CN" sz="16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自行</a:t>
            </a:r>
            <a:r>
              <a:rPr lang="zh-CN" altLang="en-US" sz="16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下载伦理意见函</a:t>
            </a:r>
            <a:r>
              <a:rPr lang="zh-CN" altLang="en-US" sz="16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1600" dirty="0" smtClea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92877" y="6405314"/>
            <a:ext cx="2025000" cy="237600"/>
          </a:xfrm>
        </p:spPr>
        <p:txBody>
          <a:bodyPr>
            <a:noAutofit/>
          </a:bodyPr>
          <a:lstStyle/>
          <a:p>
            <a:r>
              <a:rPr lang="en-US" altLang="zh-CN" sz="1000" dirty="0" smtClean="0"/>
              <a:t>10</a:t>
            </a:r>
            <a:endParaRPr lang="zh-CN" altLang="en-US" sz="1000" dirty="0"/>
          </a:p>
        </p:txBody>
      </p:sp>
      <p:sp>
        <p:nvSpPr>
          <p:cNvPr id="10" name="文本框 9"/>
          <p:cNvSpPr txBox="1"/>
          <p:nvPr/>
        </p:nvSpPr>
        <p:spPr>
          <a:xfrm>
            <a:off x="395536" y="251972"/>
            <a:ext cx="7658809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 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</a:t>
            </a:r>
            <a:r>
              <a:rPr lang="en-US" altLang="zh-CN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lang="zh-CN" altLang="en-US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申请表</a:t>
            </a:r>
            <a:r>
              <a:rPr lang="en-US" altLang="zh-CN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r>
              <a:rPr lang="zh-CN" altLang="en-US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扫描件</a:t>
            </a:r>
            <a:endParaRPr lang="en-US" altLang="zh-CN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需先</a:t>
            </a: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填完第</a:t>
            </a:r>
            <a:r>
              <a:rPr lang="en-US" altLang="zh-CN" sz="1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，方可下载</a:t>
            </a:r>
            <a:endParaRPr lang="en-US" altLang="zh-CN" sz="16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项目负责人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 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科室负责人 </a:t>
            </a: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签字后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上传</a:t>
            </a:r>
          </a:p>
        </p:txBody>
      </p:sp>
      <p:sp>
        <p:nvSpPr>
          <p:cNvPr id="11" name="矩形 10"/>
          <p:cNvSpPr/>
          <p:nvPr/>
        </p:nvSpPr>
        <p:spPr>
          <a:xfrm>
            <a:off x="337114" y="1571660"/>
            <a:ext cx="1846980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7. </a:t>
            </a:r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提交，完成！</a:t>
            </a:r>
            <a:endParaRPr lang="en-US" altLang="zh-CN" b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/>
          <a:srcRect l="3924" t="60604" r="15446" b="6015"/>
          <a:stretch/>
        </p:blipFill>
        <p:spPr>
          <a:xfrm>
            <a:off x="4211960" y="2284205"/>
            <a:ext cx="4338536" cy="848367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6012160" y="-23418"/>
            <a:ext cx="3318975" cy="467992"/>
          </a:xfrm>
          <a:prstGeom prst="rect">
            <a:avLst/>
          </a:prstGeom>
          <a:noFill/>
        </p:spPr>
        <p:txBody>
          <a:bodyPr wrap="square" lIns="67627" tIns="35242" rIns="67627" bIns="35242" rtlCol="0" anchor="ctr" anchorCtr="0">
            <a:noAutofit/>
          </a:bodyPr>
          <a:lstStyle/>
          <a:p>
            <a:pPr algn="l">
              <a:buClrTx/>
              <a:buSzTx/>
              <a:buFontTx/>
            </a:pPr>
            <a:r>
              <a:rPr lang="zh-CN" altLang="en-US" dirty="0" smtClean="0">
                <a:solidFill>
                  <a:schemeClr val="accent1"/>
                </a:solidFill>
                <a:sym typeface="+mn-ea"/>
              </a:rPr>
              <a:t>基金申报前涉人研究伦理申请</a:t>
            </a:r>
            <a:endParaRPr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26360" y="6627033"/>
            <a:ext cx="13131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Ver. 1.0 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2023.02.01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5536" y="3682591"/>
            <a:ext cx="646331" cy="458908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其他</a:t>
            </a:r>
            <a:endParaRPr lang="en-US" alt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85165" y="3695808"/>
            <a:ext cx="2338229" cy="4589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u="sng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修改申报课题的题目</a:t>
            </a:r>
            <a:endParaRPr lang="en-US" altLang="zh-CN" b="1" u="sng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9"/>
          <a:srcRect l="1572" t="5637"/>
          <a:stretch/>
        </p:blipFill>
        <p:spPr>
          <a:xfrm>
            <a:off x="2211483" y="4690303"/>
            <a:ext cx="3872685" cy="15753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96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7295319" y="-51"/>
            <a:ext cx="1848749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350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059656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350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4"/>
            </p:custDataLst>
          </p:nvPr>
        </p:nvSpPr>
        <p:spPr>
          <a:xfrm>
            <a:off x="179512" y="526352"/>
            <a:ext cx="8700415" cy="592089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lnSpc>
                <a:spcPct val="140000"/>
              </a:lnSpc>
              <a:buClrTx/>
              <a:buSzTx/>
              <a:buFontTx/>
              <a:buNone/>
            </a:pPr>
            <a:r>
              <a:rPr lang="en-US" altLang="zh-CN" sz="2000" b="1" dirty="0" smtClean="0">
                <a:solidFill>
                  <a:srgbClr val="00B050"/>
                </a:solidFill>
                <a:latin typeface="+mj-ea"/>
                <a:ea typeface="+mj-ea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000" b="1" dirty="0" smtClean="0">
                <a:solidFill>
                  <a:srgbClr val="00B050"/>
                </a:solidFill>
                <a:latin typeface="+mj-ea"/>
                <a:ea typeface="+mj-ea"/>
                <a:cs typeface="微软雅黑" panose="020B0503020204020204" charset="-122"/>
                <a:sym typeface="+mn-ea"/>
              </a:rPr>
              <a:t>网址</a:t>
            </a:r>
            <a:r>
              <a:rPr lang="en-US" altLang="zh-CN" sz="2000" b="1" dirty="0" smtClean="0">
                <a:solidFill>
                  <a:srgbClr val="00B050"/>
                </a:solidFill>
                <a:latin typeface="+mj-ea"/>
                <a:ea typeface="+mj-ea"/>
                <a:cs typeface="微软雅黑" panose="020B0503020204020204" charset="-122"/>
                <a:sym typeface="+mn-ea"/>
              </a:rPr>
              <a:t>:</a:t>
            </a:r>
            <a:r>
              <a:rPr lang="zh-CN" altLang="en-US" sz="1800" b="1" u="sng" dirty="0" smtClean="0">
                <a:solidFill>
                  <a:srgbClr val="00B050"/>
                </a:solidFill>
                <a:latin typeface="+mj-ea"/>
                <a:ea typeface="+mj-ea"/>
                <a:cs typeface="微软雅黑" panose="020B0503020204020204" charset="-122"/>
                <a:sym typeface="+mn-ea"/>
                <a:hlinkClick r:id="rId9"/>
              </a:rPr>
              <a:t>http</a:t>
            </a:r>
            <a:r>
              <a:rPr lang="zh-CN" altLang="en-US" sz="1800" b="1" u="sng" dirty="0" smtClean="0">
                <a:solidFill>
                  <a:srgbClr val="00B050"/>
                </a:solidFill>
                <a:latin typeface="+mj-ea"/>
                <a:ea typeface="+mj-ea"/>
                <a:cs typeface="微软雅黑" panose="020B0503020204020204" charset="-122"/>
                <a:sym typeface="+mn-ea"/>
                <a:hlinkClick r:id="rId9"/>
              </a:rPr>
              <a:t>://157.255.121.18:9988/</a:t>
            </a:r>
            <a:r>
              <a:rPr lang="zh-CN" altLang="en-US" sz="1800" b="1" u="sng" dirty="0" smtClean="0">
                <a:solidFill>
                  <a:srgbClr val="00B050"/>
                </a:solidFill>
                <a:latin typeface="+mj-ea"/>
                <a:ea typeface="+mj-ea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800" b="1" u="sng" dirty="0" smtClean="0">
                <a:solidFill>
                  <a:srgbClr val="00B050"/>
                </a:solidFill>
                <a:latin typeface="+mj-ea"/>
                <a:ea typeface="+mj-ea"/>
                <a:cs typeface="微软雅黑" panose="020B0503020204020204" charset="-122"/>
                <a:sym typeface="+mn-ea"/>
              </a:rPr>
              <a:t>或 </a:t>
            </a:r>
            <a:r>
              <a:rPr lang="en-US" altLang="zh-CN" sz="1800" b="1" u="sng" dirty="0" smtClean="0">
                <a:solidFill>
                  <a:srgbClr val="00B050"/>
                </a:solidFill>
                <a:latin typeface="+mj-ea"/>
                <a:ea typeface="+mj-ea"/>
                <a:cs typeface="微软雅黑" panose="020B0503020204020204" charset="-122"/>
                <a:sym typeface="+mn-ea"/>
                <a:hlinkClick r:id="rId10"/>
              </a:rPr>
              <a:t>https</a:t>
            </a:r>
            <a:r>
              <a:rPr lang="en-US" altLang="zh-CN" sz="1800" b="1" u="sng" dirty="0">
                <a:solidFill>
                  <a:srgbClr val="00B050"/>
                </a:solidFill>
                <a:latin typeface="+mj-ea"/>
                <a:ea typeface="+mj-ea"/>
                <a:cs typeface="微软雅黑" panose="020B0503020204020204" charset="-122"/>
                <a:sym typeface="+mn-ea"/>
                <a:hlinkClick r:id="rId10"/>
              </a:rPr>
              <a:t>://</a:t>
            </a:r>
            <a:r>
              <a:rPr lang="en-US" altLang="zh-CN" sz="1800" b="1" u="sng" dirty="0" smtClean="0">
                <a:solidFill>
                  <a:srgbClr val="00B050"/>
                </a:solidFill>
                <a:latin typeface="+mj-ea"/>
                <a:ea typeface="+mj-ea"/>
                <a:cs typeface="微软雅黑" panose="020B0503020204020204" charset="-122"/>
                <a:hlinkClick r:id="rId10"/>
              </a:rPr>
              <a:t>lunli.zssy.com.cn</a:t>
            </a:r>
            <a:r>
              <a:rPr lang="en-US" altLang="zh-CN" sz="1800" b="1" u="sng" dirty="0" smtClean="0">
                <a:solidFill>
                  <a:srgbClr val="00B050"/>
                </a:solidFill>
                <a:latin typeface="+mj-ea"/>
                <a:ea typeface="+mj-ea"/>
                <a:cs typeface="微软雅黑" panose="020B0503020204020204" charset="-122"/>
              </a:rPr>
              <a:t> </a:t>
            </a:r>
            <a:endParaRPr lang="en-US" altLang="zh-CN" sz="1800" b="1" u="sng" dirty="0">
              <a:solidFill>
                <a:srgbClr val="00B050"/>
              </a:solidFill>
              <a:latin typeface="+mj-ea"/>
              <a:ea typeface="+mj-ea"/>
              <a:cs typeface="微软雅黑" panose="020B0503020204020204" charset="-122"/>
            </a:endParaRPr>
          </a:p>
          <a:p>
            <a:pPr marL="0" lvl="0" algn="l">
              <a:lnSpc>
                <a:spcPct val="140000"/>
              </a:lnSpc>
              <a:buClrTx/>
              <a:buSzTx/>
              <a:buFontTx/>
              <a:buNone/>
            </a:pPr>
            <a:r>
              <a:rPr lang="en-US" altLang="zh-CN" sz="2400" b="1" dirty="0" smtClean="0"/>
              <a:t> </a:t>
            </a:r>
            <a:endParaRPr lang="en-US" altLang="zh-CN" sz="1800" b="1" u="sng" dirty="0" smtClean="0">
              <a:solidFill>
                <a:srgbClr val="00B050"/>
              </a:solidFill>
              <a:latin typeface="+mj-ea"/>
              <a:ea typeface="+mj-ea"/>
              <a:cs typeface="微软雅黑" panose="020B0503020204020204" charset="-122"/>
              <a:sym typeface="+mn-ea"/>
            </a:endParaRPr>
          </a:p>
          <a:p>
            <a:pPr marL="0" lvl="0" algn="l">
              <a:lnSpc>
                <a:spcPct val="140000"/>
              </a:lnSpc>
              <a:buClrTx/>
              <a:buSzTx/>
              <a:buFontTx/>
              <a:buNone/>
            </a:pPr>
            <a:endParaRPr lang="zh-CN" altLang="en-US" sz="1800" b="1" u="sng" dirty="0">
              <a:solidFill>
                <a:srgbClr val="00B050"/>
              </a:solidFill>
              <a:latin typeface="+mj-ea"/>
              <a:ea typeface="+mj-ea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7092279" y="-29054"/>
            <a:ext cx="2038037" cy="467992"/>
          </a:xfrm>
          <a:prstGeom prst="rect">
            <a:avLst/>
          </a:prstGeom>
          <a:noFill/>
        </p:spPr>
        <p:txBody>
          <a:bodyPr wrap="square" lIns="67627" tIns="35242" rIns="67627" bIns="35242" rtlCol="0" anchor="ctr" anchorCtr="0">
            <a:no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  <a:sym typeface="+mn-ea"/>
              </a:rPr>
              <a:t>伦理系统平台登录</a:t>
            </a:r>
            <a:endParaRPr lang="en-US" altLang="zh-CN" b="1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520451" y="5202958"/>
            <a:ext cx="8313973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首次登录请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修改密码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，并保管好个人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密码</a:t>
            </a:r>
            <a:endParaRPr lang="zh-CN" altLang="en-US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首次登录需完善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手机号码、个人邮箱信息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。可用于重置密码。</a:t>
            </a:r>
            <a:endParaRPr lang="en-US" altLang="zh-CN" dirty="0" smtClea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进入首页后，确认右上角为</a:t>
            </a:r>
            <a:r>
              <a:rPr lang="zh-CN" altLang="en-US" b="1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“主要研究者”</a:t>
            </a:r>
            <a:endParaRPr lang="zh-CN" altLang="en-US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7864" y="1171915"/>
            <a:ext cx="5223291" cy="339033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42577" y="1851418"/>
            <a:ext cx="324036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  <a:latin typeface="+mn-ea"/>
              </a:rPr>
              <a:t>2022</a:t>
            </a:r>
            <a:r>
              <a:rPr lang="zh-CN" altLang="en-US" sz="2000" b="1" dirty="0" smtClean="0">
                <a:solidFill>
                  <a:schemeClr val="tx1"/>
                </a:solidFill>
                <a:latin typeface="+mn-ea"/>
              </a:rPr>
              <a:t>年前职工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</a:rPr>
              <a:t>可直接登录</a:t>
            </a:r>
            <a:endParaRPr lang="en-US" altLang="zh-CN" dirty="0" smtClean="0">
              <a:solidFill>
                <a:schemeClr val="tx1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+mn-ea"/>
              </a:rPr>
              <a:t>用户名：工号</a:t>
            </a:r>
            <a:endParaRPr lang="en-US" altLang="zh-CN" sz="2000" dirty="0" smtClean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+mn-ea"/>
              </a:rPr>
              <a:t>初始密码：</a:t>
            </a:r>
            <a:r>
              <a:rPr lang="en-US" altLang="zh-CN" sz="2000" dirty="0" smtClean="0">
                <a:latin typeface="+mn-ea"/>
              </a:rPr>
              <a:t>zssy111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2577" y="3986802"/>
            <a:ext cx="397136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+mn-ea"/>
                <a:ea typeface="+mn-ea"/>
              </a:rPr>
              <a:t>外单位</a:t>
            </a:r>
            <a:r>
              <a:rPr lang="en-US" altLang="zh-CN" b="1" dirty="0">
                <a:solidFill>
                  <a:schemeClr val="tx1"/>
                </a:solidFill>
                <a:latin typeface="+mn-ea"/>
                <a:ea typeface="+mn-ea"/>
              </a:rPr>
              <a:t>/</a:t>
            </a:r>
            <a:r>
              <a:rPr lang="zh-CN" altLang="en-US" b="1" dirty="0">
                <a:solidFill>
                  <a:schemeClr val="tx1"/>
                </a:solidFill>
                <a:latin typeface="+mn-ea"/>
                <a:ea typeface="+mn-ea"/>
              </a:rPr>
              <a:t>新</a:t>
            </a:r>
            <a:r>
              <a:rPr lang="zh-CN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职工</a:t>
            </a:r>
            <a:r>
              <a:rPr lang="zh-CN" altLang="en-US" dirty="0" smtClean="0">
                <a:latin typeface="+mn-ea"/>
                <a:ea typeface="+mn-ea"/>
              </a:rPr>
              <a:t>可注册新账号</a:t>
            </a:r>
            <a:endParaRPr lang="en-US" altLang="zh-CN" dirty="0" smtClean="0"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+mn-ea"/>
                <a:ea typeface="+mn-ea"/>
              </a:rPr>
              <a:t>需等待秘书激活（可企业微信联系）</a:t>
            </a:r>
            <a:endParaRPr lang="en-US" altLang="zh-CN" dirty="0" smtClean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+mn-ea"/>
                <a:ea typeface="+mn-ea"/>
              </a:rPr>
              <a:t>新</a:t>
            </a:r>
            <a:r>
              <a:rPr lang="zh-CN" altLang="en-US" dirty="0">
                <a:latin typeface="+mn-ea"/>
                <a:ea typeface="+mn-ea"/>
              </a:rPr>
              <a:t>账号初始</a:t>
            </a:r>
            <a:r>
              <a:rPr lang="zh-CN" altLang="en-US" dirty="0" smtClean="0">
                <a:latin typeface="+mn-ea"/>
                <a:ea typeface="+mn-ea"/>
              </a:rPr>
              <a:t>密码</a:t>
            </a:r>
            <a:r>
              <a:rPr lang="en-US" altLang="zh-CN" b="1" dirty="0" smtClean="0">
                <a:latin typeface="+mn-ea"/>
                <a:ea typeface="+mn-ea"/>
              </a:rPr>
              <a:t>zssy000</a:t>
            </a:r>
            <a:endParaRPr lang="zh-CN" altLang="en-US" dirty="0">
              <a:latin typeface="+mn-ea"/>
              <a:ea typeface="+mn-ea"/>
            </a:endParaRPr>
          </a:p>
        </p:txBody>
      </p:sp>
      <p:cxnSp>
        <p:nvCxnSpPr>
          <p:cNvPr id="15" name="直接箭头连接符 14"/>
          <p:cNvCxnSpPr>
            <a:stCxn id="13" idx="3"/>
          </p:cNvCxnSpPr>
          <p:nvPr/>
        </p:nvCxnSpPr>
        <p:spPr>
          <a:xfrm flipV="1">
            <a:off x="4513945" y="3910733"/>
            <a:ext cx="1800200" cy="5377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3851920" y="2348880"/>
            <a:ext cx="1008112" cy="7086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314145" y="4632148"/>
            <a:ext cx="225109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+mn-ea"/>
              </a:rPr>
              <a:t>忘记密码可自行找回</a:t>
            </a:r>
            <a:endParaRPr lang="zh-CN" altLang="en-US" dirty="0">
              <a:latin typeface="+mn-ea"/>
            </a:endParaRPr>
          </a:p>
        </p:txBody>
      </p:sp>
      <p:cxnSp>
        <p:nvCxnSpPr>
          <p:cNvPr id="24" name="直接箭头连接符 23"/>
          <p:cNvCxnSpPr>
            <a:stCxn id="22" idx="0"/>
          </p:cNvCxnSpPr>
          <p:nvPr/>
        </p:nvCxnSpPr>
        <p:spPr>
          <a:xfrm flipH="1" flipV="1">
            <a:off x="7295319" y="3238716"/>
            <a:ext cx="144374" cy="13934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灯片编号占位符 25"/>
          <p:cNvSpPr>
            <a:spLocks noGrp="1"/>
          </p:cNvSpPr>
          <p:nvPr>
            <p:ph type="sldNum" sz="quarter" idx="12"/>
          </p:nvPr>
        </p:nvSpPr>
        <p:spPr>
          <a:xfrm>
            <a:off x="7073836" y="6624464"/>
            <a:ext cx="2025000" cy="237600"/>
          </a:xfrm>
        </p:spPr>
        <p:txBody>
          <a:bodyPr>
            <a:noAutofit/>
          </a:bodyPr>
          <a:lstStyle/>
          <a:p>
            <a:r>
              <a:rPr lang="en-US" altLang="zh-CN" sz="1000" dirty="0" smtClean="0"/>
              <a:t>1</a:t>
            </a:r>
            <a:endParaRPr lang="zh-CN" alt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44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7295319" y="-51"/>
            <a:ext cx="1848749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059656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529109" y="160039"/>
            <a:ext cx="6442168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2. </a:t>
            </a:r>
            <a:r>
              <a:rPr lang="zh-CN" altLang="en-US" sz="2400" b="1" dirty="0" smtClean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创建研究项目</a:t>
            </a:r>
            <a:endParaRPr lang="en-US" altLang="zh-CN" sz="2400" b="1" dirty="0" smtClean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首页点击</a:t>
            </a:r>
            <a:r>
              <a:rPr lang="en-US" altLang="zh-CN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项目信息</a:t>
            </a:r>
            <a:r>
              <a:rPr lang="en-US" altLang="zh-CN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en-US" sz="18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7295319" y="114295"/>
            <a:ext cx="1702569" cy="467992"/>
          </a:xfrm>
          <a:prstGeom prst="rect">
            <a:avLst/>
          </a:prstGeom>
          <a:noFill/>
        </p:spPr>
        <p:txBody>
          <a:bodyPr wrap="square" lIns="67627" tIns="35242" rIns="67627" bIns="35242" rtlCol="0" anchor="ctr" anchorCtr="0">
            <a:no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 dirty="0" smtClean="0">
                <a:solidFill>
                  <a:schemeClr val="accent1"/>
                </a:solidFill>
                <a:sym typeface="+mn-ea"/>
              </a:rPr>
              <a:t>初始审查申请</a:t>
            </a:r>
            <a:endParaRPr sz="2000" b="1" dirty="0">
              <a:solidFill>
                <a:schemeClr val="accent1"/>
              </a:solidFill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/>
          <a:srcRect t="14265" r="20721" b="58759"/>
          <a:stretch/>
        </p:blipFill>
        <p:spPr>
          <a:xfrm>
            <a:off x="674455" y="1171298"/>
            <a:ext cx="7621572" cy="162674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55473" y="3649956"/>
            <a:ext cx="252184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跳转后点击</a:t>
            </a:r>
            <a:r>
              <a:rPr lang="en-US" altLang="zh-CN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新增</a:t>
            </a:r>
            <a:r>
              <a:rPr lang="en-US" altLang="zh-CN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lang="zh-CN" altLang="en-US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/>
          <a:srcRect t="30107" r="14572" b="18048"/>
          <a:stretch/>
        </p:blipFill>
        <p:spPr>
          <a:xfrm>
            <a:off x="715822" y="4173674"/>
            <a:ext cx="7288731" cy="1800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15822" y="6198587"/>
            <a:ext cx="533992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/>
              <a:t>注：也可以通过</a:t>
            </a:r>
            <a:r>
              <a:rPr lang="zh-CN" altLang="en-US" b="1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左侧</a:t>
            </a:r>
            <a:r>
              <a:rPr lang="zh-CN" altLang="en-US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栏</a:t>
            </a:r>
            <a:r>
              <a:rPr lang="en-US" altLang="zh-CN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申请报告</a:t>
            </a:r>
            <a:r>
              <a:rPr lang="en-US" altLang="zh-CN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新增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64407" y="3006603"/>
            <a:ext cx="816499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注：</a:t>
            </a:r>
            <a:r>
              <a:rPr lang="zh-CN" altLang="en-US" b="1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左侧</a:t>
            </a:r>
            <a:r>
              <a:rPr lang="zh-CN" altLang="en-US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栏</a:t>
            </a:r>
            <a:r>
              <a:rPr lang="en-US" altLang="zh-CN" b="1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项目信息总览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可查阅研究者承担的所有项目（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年后立项）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7119000" y="6620400"/>
            <a:ext cx="2025000" cy="237600"/>
          </a:xfrm>
        </p:spPr>
        <p:txBody>
          <a:bodyPr>
            <a:noAutofit/>
          </a:bodyPr>
          <a:lstStyle/>
          <a:p>
            <a:r>
              <a:rPr lang="en-US" altLang="zh-CN" sz="1000" dirty="0" smtClean="0"/>
              <a:t>2</a:t>
            </a:r>
            <a:endParaRPr lang="zh-CN" altLang="en-US" sz="1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7295319" y="-51"/>
            <a:ext cx="1848749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059656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9583" y="879686"/>
            <a:ext cx="7560842" cy="30931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b="1" dirty="0" smtClean="0">
                <a:solidFill>
                  <a:srgbClr val="7030A0"/>
                </a:solidFill>
                <a:latin typeface="+mj-ea"/>
                <a:ea typeface="+mj-ea"/>
              </a:rPr>
              <a:t>类别</a:t>
            </a:r>
            <a:endParaRPr lang="en-US" altLang="zh-CN" b="1" dirty="0">
              <a:solidFill>
                <a:srgbClr val="7030A0"/>
              </a:solidFill>
              <a:latin typeface="+mj-ea"/>
              <a:ea typeface="+mj-ea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研究者</a:t>
            </a:r>
            <a:r>
              <a:rPr lang="zh-CN" altLang="en-US" sz="1600" b="1" dirty="0">
                <a:solidFill>
                  <a:srgbClr val="0070C0"/>
                </a:solidFill>
                <a:latin typeface="+mj-ea"/>
                <a:ea typeface="+mj-ea"/>
              </a:rPr>
              <a:t>发起</a:t>
            </a:r>
            <a:r>
              <a:rPr lang="zh-CN" altLang="zh-CN" sz="1600" b="1" dirty="0">
                <a:solidFill>
                  <a:srgbClr val="0070C0"/>
                </a:solidFill>
                <a:latin typeface="+mj-ea"/>
                <a:ea typeface="+mj-ea"/>
              </a:rPr>
              <a:t>研究</a:t>
            </a:r>
            <a:r>
              <a:rPr lang="zh-CN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：</a:t>
            </a:r>
            <a:r>
              <a:rPr lang="zh-CN" altLang="en-US" sz="1600" dirty="0" smtClean="0">
                <a:latin typeface="+mj-ea"/>
                <a:ea typeface="+mj-ea"/>
              </a:rPr>
              <a:t>自筹经费项目（包括研究生毕业课题）、企业资助、</a:t>
            </a:r>
            <a:r>
              <a:rPr lang="zh-CN" altLang="zh-CN" sz="1600" dirty="0" smtClean="0">
                <a:latin typeface="+mj-ea"/>
                <a:ea typeface="+mj-ea"/>
              </a:rPr>
              <a:t>学会</a:t>
            </a:r>
            <a:r>
              <a:rPr lang="en-US" altLang="zh-CN" sz="1600" dirty="0">
                <a:latin typeface="+mj-ea"/>
                <a:ea typeface="+mj-ea"/>
              </a:rPr>
              <a:t>\</a:t>
            </a:r>
            <a:r>
              <a:rPr lang="zh-CN" altLang="zh-CN" sz="1600" dirty="0">
                <a:latin typeface="+mj-ea"/>
                <a:ea typeface="+mj-ea"/>
              </a:rPr>
              <a:t>协会基金</a:t>
            </a:r>
            <a:r>
              <a:rPr lang="zh-CN" altLang="zh-CN" sz="1600" dirty="0" smtClean="0">
                <a:latin typeface="+mj-ea"/>
                <a:ea typeface="+mj-ea"/>
              </a:rPr>
              <a:t>资助</a:t>
            </a:r>
            <a:r>
              <a:rPr lang="zh-CN" altLang="en-US" sz="1600" dirty="0" smtClean="0">
                <a:latin typeface="+mj-ea"/>
                <a:ea typeface="+mj-ea"/>
              </a:rPr>
              <a:t>项目。（即：需经过</a:t>
            </a:r>
            <a:r>
              <a:rPr lang="zh-CN" altLang="en-US" sz="1600" b="1" dirty="0" smtClean="0">
                <a:solidFill>
                  <a:srgbClr val="00B050"/>
                </a:solidFill>
                <a:latin typeface="+mj-ea"/>
                <a:ea typeface="+mj-ea"/>
              </a:rPr>
              <a:t>临床研究管理办公室</a:t>
            </a:r>
            <a:r>
              <a:rPr lang="zh-CN" altLang="en-US" sz="1600" dirty="0" smtClean="0">
                <a:latin typeface="+mj-ea"/>
                <a:ea typeface="+mj-ea"/>
              </a:rPr>
              <a:t>立项的）</a:t>
            </a:r>
            <a:endParaRPr lang="en-US" altLang="zh-CN" sz="1600" dirty="0" smtClean="0">
              <a:latin typeface="+mj-ea"/>
              <a:ea typeface="+mj-ea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 smtClean="0">
                <a:solidFill>
                  <a:srgbClr val="0070C0"/>
                </a:solidFill>
                <a:latin typeface="+mj-ea"/>
                <a:ea typeface="+mj-ea"/>
              </a:rPr>
              <a:t>科研基金：</a:t>
            </a:r>
            <a:r>
              <a:rPr lang="zh-CN" altLang="en-US" sz="1600" dirty="0">
                <a:latin typeface="+mj-ea"/>
                <a:ea typeface="+mj-ea"/>
              </a:rPr>
              <a:t>国自然、省自然、市科技等</a:t>
            </a:r>
            <a:r>
              <a:rPr lang="zh-CN" altLang="en-US" sz="1600" b="1" dirty="0">
                <a:latin typeface="+mj-ea"/>
                <a:ea typeface="+mj-ea"/>
              </a:rPr>
              <a:t>上级</a:t>
            </a:r>
            <a:r>
              <a:rPr lang="zh-CN" altLang="en-US" sz="1600" b="1" dirty="0" smtClean="0">
                <a:latin typeface="+mj-ea"/>
                <a:ea typeface="+mj-ea"/>
              </a:rPr>
              <a:t>部门立项</a:t>
            </a:r>
            <a:r>
              <a:rPr lang="zh-CN" altLang="en-US" sz="1600" dirty="0" smtClean="0">
                <a:latin typeface="+mj-ea"/>
                <a:ea typeface="+mj-ea"/>
              </a:rPr>
              <a:t>项目；</a:t>
            </a:r>
            <a:endParaRPr lang="en-US" altLang="zh-CN" sz="1600" dirty="0" smtClean="0">
              <a:latin typeface="+mj-ea"/>
              <a:ea typeface="+mj-ea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0070C0"/>
                </a:solidFill>
                <a:latin typeface="+mj-ea"/>
                <a:ea typeface="+mj-ea"/>
              </a:rPr>
              <a:t>医疗新技术：</a:t>
            </a:r>
            <a:r>
              <a:rPr lang="zh-CN" altLang="en-US" sz="1600" dirty="0" smtClean="0">
                <a:latin typeface="+mj-ea"/>
                <a:ea typeface="+mj-ea"/>
              </a:rPr>
              <a:t>医疗技术临床应用</a:t>
            </a:r>
            <a:r>
              <a:rPr lang="en-US" altLang="zh-CN" sz="1600" dirty="0" smtClean="0">
                <a:latin typeface="+mj-ea"/>
                <a:ea typeface="+mj-ea"/>
              </a:rPr>
              <a:t>/</a:t>
            </a:r>
            <a:r>
              <a:rPr lang="zh-CN" altLang="en-US" sz="1600" dirty="0" smtClean="0">
                <a:latin typeface="+mj-ea"/>
                <a:ea typeface="+mj-ea"/>
              </a:rPr>
              <a:t>试验性开展</a:t>
            </a:r>
            <a:endParaRPr lang="en-US" altLang="zh-CN" sz="1600" dirty="0" smtClean="0">
              <a:latin typeface="+mj-ea"/>
              <a:ea typeface="+mj-ea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0070C0"/>
                </a:solidFill>
                <a:latin typeface="+mj-ea"/>
                <a:ea typeface="+mj-ea"/>
              </a:rPr>
              <a:t>注册</a:t>
            </a:r>
            <a:r>
              <a:rPr lang="zh-CN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药物：</a:t>
            </a:r>
            <a:r>
              <a:rPr lang="zh-CN" altLang="en-US" sz="1600" dirty="0" smtClean="0">
                <a:latin typeface="+mj-ea"/>
                <a:ea typeface="+mj-ea"/>
              </a:rPr>
              <a:t>以药物</a:t>
            </a:r>
            <a:r>
              <a:rPr lang="zh-CN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注册上市</a:t>
            </a:r>
            <a:r>
              <a:rPr lang="zh-CN" altLang="en-US" sz="1600" b="1" dirty="0" smtClean="0">
                <a:latin typeface="+mj-ea"/>
                <a:ea typeface="+mj-ea"/>
              </a:rPr>
              <a:t>为目的</a:t>
            </a:r>
            <a:r>
              <a:rPr lang="zh-CN" altLang="en-US" sz="1600" dirty="0" smtClean="0">
                <a:latin typeface="+mj-ea"/>
                <a:ea typeface="+mj-ea"/>
              </a:rPr>
              <a:t>的项目</a:t>
            </a:r>
            <a:endParaRPr lang="en-US" altLang="zh-CN" sz="1600" dirty="0" smtClean="0">
              <a:latin typeface="+mj-ea"/>
              <a:ea typeface="+mj-ea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0070C0"/>
                </a:solidFill>
                <a:latin typeface="+mj-ea"/>
                <a:ea typeface="+mj-ea"/>
              </a:rPr>
              <a:t>器械：</a:t>
            </a:r>
            <a:r>
              <a:rPr lang="zh-CN" altLang="en-US" sz="1600" dirty="0" smtClean="0">
                <a:latin typeface="+mj-ea"/>
                <a:ea typeface="+mj-ea"/>
              </a:rPr>
              <a:t>以医疗器械</a:t>
            </a:r>
            <a:r>
              <a:rPr lang="zh-CN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注册上市</a:t>
            </a:r>
            <a:r>
              <a:rPr lang="zh-CN" altLang="en-US" sz="1600" b="1" dirty="0" smtClean="0">
                <a:latin typeface="+mj-ea"/>
                <a:ea typeface="+mj-ea"/>
              </a:rPr>
              <a:t>为目的</a:t>
            </a:r>
            <a:r>
              <a:rPr lang="zh-CN" altLang="en-US" sz="1600" dirty="0" smtClean="0">
                <a:latin typeface="+mj-ea"/>
                <a:ea typeface="+mj-ea"/>
              </a:rPr>
              <a:t>的项目</a:t>
            </a:r>
            <a:endParaRPr lang="en-US" altLang="zh-CN" sz="1600" dirty="0" smtClean="0">
              <a:latin typeface="+mj-ea"/>
              <a:ea typeface="+mj-ea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体外</a:t>
            </a:r>
            <a:r>
              <a:rPr lang="zh-CN" altLang="en-US" sz="1600" b="1" dirty="0">
                <a:solidFill>
                  <a:srgbClr val="0070C0"/>
                </a:solidFill>
                <a:latin typeface="+mj-ea"/>
                <a:ea typeface="+mj-ea"/>
              </a:rPr>
              <a:t>诊断试剂：</a:t>
            </a:r>
            <a:r>
              <a:rPr lang="zh-CN" altLang="en-US" sz="1600" dirty="0">
                <a:latin typeface="+mj-ea"/>
              </a:rPr>
              <a:t>以</a:t>
            </a:r>
            <a:r>
              <a:rPr lang="zh-CN" altLang="en-US" sz="1600" dirty="0" smtClean="0">
                <a:latin typeface="+mj-ea"/>
                <a:ea typeface="+mj-ea"/>
              </a:rPr>
              <a:t>体外</a:t>
            </a:r>
            <a:r>
              <a:rPr lang="zh-CN" altLang="en-US" sz="1600" dirty="0">
                <a:latin typeface="+mj-ea"/>
                <a:ea typeface="+mj-ea"/>
              </a:rPr>
              <a:t>诊断试剂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</a:rPr>
              <a:t>注册上市</a:t>
            </a:r>
            <a:r>
              <a:rPr lang="zh-CN" altLang="en-US" sz="1600" b="1" dirty="0">
                <a:latin typeface="+mj-ea"/>
                <a:ea typeface="+mj-ea"/>
              </a:rPr>
              <a:t>为目的</a:t>
            </a:r>
            <a:r>
              <a:rPr lang="zh-CN" altLang="en-US" sz="1600" dirty="0" smtClean="0">
                <a:latin typeface="+mj-ea"/>
                <a:ea typeface="+mj-ea"/>
              </a:rPr>
              <a:t>的项目</a:t>
            </a:r>
            <a:endParaRPr lang="zh-CN" altLang="zh-CN" sz="1600" dirty="0"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7295319" y="114295"/>
            <a:ext cx="1702569" cy="467992"/>
          </a:xfrm>
          <a:prstGeom prst="rect">
            <a:avLst/>
          </a:prstGeom>
          <a:noFill/>
        </p:spPr>
        <p:txBody>
          <a:bodyPr wrap="square" lIns="67627" tIns="35242" rIns="67627" bIns="35242" rtlCol="0" anchor="ctr" anchorCtr="0">
            <a:no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 dirty="0" smtClean="0">
                <a:solidFill>
                  <a:schemeClr val="accent1"/>
                </a:solidFill>
                <a:sym typeface="+mn-ea"/>
              </a:rPr>
              <a:t>初始审查申请</a:t>
            </a:r>
            <a:endParaRPr sz="2000" b="1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594381" y="195711"/>
            <a:ext cx="65652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3. </a:t>
            </a:r>
            <a:r>
              <a:rPr lang="zh-CN" altLang="en-US" sz="2400" b="1" dirty="0" smtClean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完善项目信息</a:t>
            </a:r>
            <a:endParaRPr lang="en-US" altLang="zh-CN" sz="2400" b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/>
          <a:srcRect l="61" t="5103" r="-61" b="1585"/>
          <a:stretch/>
        </p:blipFill>
        <p:spPr>
          <a:xfrm>
            <a:off x="1475656" y="4036813"/>
            <a:ext cx="5683989" cy="2633477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119068" y="6620400"/>
            <a:ext cx="2025000" cy="237600"/>
          </a:xfrm>
        </p:spPr>
        <p:txBody>
          <a:bodyPr>
            <a:noAutofit/>
          </a:bodyPr>
          <a:lstStyle/>
          <a:p>
            <a:r>
              <a:rPr lang="en-US" altLang="zh-CN" sz="1000" dirty="0" smtClean="0"/>
              <a:t>3</a:t>
            </a:r>
            <a:endParaRPr lang="zh-CN" altLang="en-US" sz="1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8"/>
          <p:cNvSpPr/>
          <p:nvPr userDrawn="1">
            <p:custDataLst>
              <p:tags r:id="rId2"/>
            </p:custDataLst>
          </p:nvPr>
        </p:nvSpPr>
        <p:spPr>
          <a:xfrm>
            <a:off x="7295319" y="-51"/>
            <a:ext cx="1848749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059656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658868" y="3736222"/>
            <a:ext cx="756082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18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回避委员</a:t>
            </a:r>
            <a:r>
              <a:rPr 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(必填)：指所申报项目，项目组成员中是否</a:t>
            </a:r>
            <a:r>
              <a:rPr lang="zh-CN" sz="18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有伦理</a:t>
            </a:r>
            <a:r>
              <a:rPr 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委员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</a:t>
            </a:r>
            <a:r>
              <a:rPr 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</a:t>
            </a:r>
            <a:r>
              <a:rPr 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，则</a:t>
            </a:r>
            <a:r>
              <a:rPr 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直接点击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确认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29827" y="1004336"/>
            <a:ext cx="757801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1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</a:t>
            </a:r>
            <a:r>
              <a:rPr lang="zh-CN" sz="1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研究者</a:t>
            </a:r>
            <a:r>
              <a:rPr lang="en-US" altLang="zh-CN" sz="1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sz="1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必</a:t>
            </a:r>
            <a:r>
              <a:rPr lang="zh-CN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填）点开，姓名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工号</a:t>
            </a:r>
            <a:r>
              <a:rPr lang="zh-CN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搜索</a:t>
            </a:r>
            <a:r>
              <a:rPr lang="zh-CN" sz="1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负责人。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不是全体团队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成员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，应与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立项证明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中的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“项目负责人”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一致！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4294967295"/>
          </p:nvPr>
        </p:nvPicPr>
        <p:blipFill>
          <a:blip r:embed="rId8"/>
          <a:stretch>
            <a:fillRect/>
          </a:stretch>
        </p:blipFill>
        <p:spPr>
          <a:xfrm>
            <a:off x="777462" y="2033713"/>
            <a:ext cx="7434560" cy="1486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090" y="4641338"/>
            <a:ext cx="6982286" cy="1788408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7164288" y="133069"/>
            <a:ext cx="1748956" cy="467992"/>
          </a:xfrm>
          <a:prstGeom prst="rect">
            <a:avLst/>
          </a:prstGeom>
          <a:noFill/>
        </p:spPr>
        <p:txBody>
          <a:bodyPr wrap="square" lIns="67627" tIns="35242" rIns="67627" bIns="35242" rtlCol="0" anchor="ctr" anchorCtr="0">
            <a:noAutofit/>
          </a:bodyPr>
          <a:lstStyle/>
          <a:p>
            <a:pPr algn="l">
              <a:buClrTx/>
              <a:buSzTx/>
              <a:buFontTx/>
            </a:pPr>
            <a:r>
              <a:rPr lang="zh-CN" sz="2000" b="1" dirty="0">
                <a:solidFill>
                  <a:schemeClr val="accent1"/>
                </a:solidFill>
                <a:sym typeface="+mn-ea"/>
              </a:rPr>
              <a:t>初始审查</a:t>
            </a:r>
            <a:r>
              <a:rPr sz="2000" b="1" dirty="0" err="1" smtClean="0">
                <a:solidFill>
                  <a:schemeClr val="accent1"/>
                </a:solidFill>
                <a:sym typeface="+mn-ea"/>
              </a:rPr>
              <a:t>申请</a:t>
            </a:r>
            <a:endParaRPr sz="2000" b="1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594381" y="195711"/>
            <a:ext cx="62098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3. </a:t>
            </a:r>
            <a:r>
              <a:rPr lang="zh-CN" altLang="en-US" sz="2400" b="1" dirty="0" smtClean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逐项完善项目信息（常见问题！！）</a:t>
            </a:r>
            <a:endParaRPr lang="en-US" altLang="zh-CN" sz="2400" b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7095346" y="6578957"/>
            <a:ext cx="2025000" cy="237600"/>
          </a:xfrm>
        </p:spPr>
        <p:txBody>
          <a:bodyPr>
            <a:noAutofit/>
          </a:bodyPr>
          <a:lstStyle/>
          <a:p>
            <a:r>
              <a:rPr lang="en-US" altLang="zh-CN" sz="1000" dirty="0" smtClean="0"/>
              <a:t>4</a:t>
            </a:r>
            <a:endParaRPr lang="zh-CN" altLang="en-US" sz="1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7295319" y="-51"/>
            <a:ext cx="1848749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059656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801348" y="908685"/>
            <a:ext cx="5823585" cy="8744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保存所填信息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下一步</a:t>
            </a:r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”——</a:t>
            </a:r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申报类型</a:t>
            </a:r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</a:t>
            </a:r>
            <a:r>
              <a:rPr lang="zh-CN" altLang="en-US" sz="18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初始审查申请</a:t>
            </a:r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92" y="1783092"/>
            <a:ext cx="4536504" cy="2401678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7164288" y="133069"/>
            <a:ext cx="1748956" cy="467992"/>
          </a:xfrm>
          <a:prstGeom prst="rect">
            <a:avLst/>
          </a:prstGeom>
          <a:noFill/>
        </p:spPr>
        <p:txBody>
          <a:bodyPr wrap="square" lIns="67627" tIns="35242" rIns="67627" bIns="35242" rtlCol="0" anchor="ctr" anchorCtr="0">
            <a:noAutofit/>
          </a:bodyPr>
          <a:lstStyle/>
          <a:p>
            <a:pPr algn="l">
              <a:buClrTx/>
              <a:buSzTx/>
              <a:buFontTx/>
            </a:pPr>
            <a:r>
              <a:rPr lang="zh-CN" sz="2000" b="1" dirty="0">
                <a:solidFill>
                  <a:schemeClr val="accent1"/>
                </a:solidFill>
                <a:sym typeface="+mn-ea"/>
              </a:rPr>
              <a:t>初始审查</a:t>
            </a:r>
            <a:r>
              <a:rPr sz="2000" b="1" dirty="0" err="1" smtClean="0">
                <a:solidFill>
                  <a:schemeClr val="accent1"/>
                </a:solidFill>
                <a:sym typeface="+mn-ea"/>
              </a:rPr>
              <a:t>申请</a:t>
            </a:r>
            <a:endParaRPr sz="2000" b="1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1560" y="327628"/>
            <a:ext cx="3198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4. </a:t>
            </a:r>
            <a:r>
              <a:rPr lang="zh-CN" altLang="en-US" sz="2400" b="1" dirty="0" smtClean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新增 初始审查 申请</a:t>
            </a:r>
            <a:endParaRPr lang="en-US" altLang="zh-CN" sz="2400" b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9592" y="4280434"/>
            <a:ext cx="7857413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zh-CN" altLang="en-US" sz="18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初审申请表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，填写基础信息。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8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必填项：上传</a:t>
            </a:r>
            <a:r>
              <a:rPr lang="zh-CN" altLang="en-US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研究方案</a:t>
            </a:r>
            <a:r>
              <a:rPr lang="zh-CN" altLang="en-US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知情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同意</a:t>
            </a:r>
            <a:r>
              <a:rPr lang="zh-CN" altLang="en-US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书（如有）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立项证明</a:t>
            </a:r>
            <a:endParaRPr lang="zh-CN" altLang="en-US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其他内容逐项上传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建议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PDF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格式上传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伦理审查申请表签字扫描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，需在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项完成后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，点击下载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申请表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，打印，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项目负责人 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 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科室负责人 签字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后，扫描上传。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7119068" y="6587069"/>
            <a:ext cx="2025000" cy="237600"/>
          </a:xfrm>
        </p:spPr>
        <p:txBody>
          <a:bodyPr>
            <a:noAutofit/>
          </a:bodyPr>
          <a:lstStyle/>
          <a:p>
            <a:r>
              <a:rPr lang="en-US" altLang="zh-CN" sz="1000" dirty="0" smtClean="0"/>
              <a:t>5</a:t>
            </a:r>
            <a:endParaRPr lang="zh-CN" altLang="en-US" sz="1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7295319" y="-51"/>
            <a:ext cx="1848749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059656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/>
          <a:srcRect l="8769" r="5707" b="1246"/>
          <a:stretch/>
        </p:blipFill>
        <p:spPr>
          <a:xfrm>
            <a:off x="899592" y="973959"/>
            <a:ext cx="6840761" cy="2976254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164288" y="133069"/>
            <a:ext cx="1748956" cy="467992"/>
          </a:xfrm>
          <a:prstGeom prst="rect">
            <a:avLst/>
          </a:prstGeom>
          <a:noFill/>
        </p:spPr>
        <p:txBody>
          <a:bodyPr wrap="square" lIns="67627" tIns="35242" rIns="67627" bIns="35242" rtlCol="0" anchor="ctr" anchorCtr="0">
            <a:noAutofit/>
          </a:bodyPr>
          <a:lstStyle/>
          <a:p>
            <a:pPr algn="l">
              <a:buClrTx/>
              <a:buSzTx/>
              <a:buFontTx/>
            </a:pPr>
            <a:r>
              <a:rPr lang="zh-CN" sz="2000" b="1" dirty="0">
                <a:solidFill>
                  <a:schemeClr val="accent1"/>
                </a:solidFill>
                <a:sym typeface="+mn-ea"/>
              </a:rPr>
              <a:t>初始审查</a:t>
            </a:r>
            <a:r>
              <a:rPr sz="2000" b="1" dirty="0" err="1" smtClean="0">
                <a:solidFill>
                  <a:schemeClr val="accent1"/>
                </a:solidFill>
                <a:sym typeface="+mn-ea"/>
              </a:rPr>
              <a:t>申请</a:t>
            </a:r>
            <a:endParaRPr sz="2000" b="1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698031" y="4768167"/>
            <a:ext cx="7704856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填写、上传完整；点</a:t>
            </a:r>
            <a:r>
              <a:rPr lang="en-US" altLang="zh-CN" sz="20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0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保存</a:t>
            </a:r>
            <a:r>
              <a:rPr lang="en-US" altLang="zh-CN" sz="20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0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20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0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提交</a:t>
            </a:r>
            <a:r>
              <a:rPr lang="en-US" altLang="zh-CN" sz="20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0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20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完成申报</a:t>
            </a:r>
            <a:r>
              <a:rPr lang="zh-CN" altLang="en-US" sz="20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伦理</a:t>
            </a:r>
            <a:r>
              <a:rPr lang="zh-CN" altLang="en-US" sz="20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秘书将进行形式</a:t>
            </a:r>
            <a:r>
              <a:rPr lang="zh-CN" altLang="en-US" sz="20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审查，形审通过后将</a:t>
            </a:r>
            <a:r>
              <a:rPr lang="zh-CN" altLang="en-US" sz="20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出具</a:t>
            </a:r>
            <a:r>
              <a:rPr lang="zh-CN" altLang="en-US" sz="20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受理通知</a:t>
            </a:r>
            <a:r>
              <a:rPr lang="zh-CN" altLang="en-US" sz="20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0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</a:t>
            </a:r>
            <a:r>
              <a:rPr lang="zh-CN" altLang="en-US" sz="20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审查流程</a:t>
            </a:r>
            <a:r>
              <a:rPr lang="zh-CN" altLang="en-US" sz="20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611560" y="327628"/>
            <a:ext cx="3938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en-US" altLang="zh-CN" sz="2400" b="1" dirty="0" smtClean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. </a:t>
            </a:r>
            <a:r>
              <a:rPr lang="zh-CN" altLang="en-US" sz="2400" b="1" dirty="0" smtClean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送审文件确认，完成申报</a:t>
            </a:r>
            <a:endParaRPr lang="en-US" altLang="zh-CN" sz="2400" b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5822" y="4077610"/>
            <a:ext cx="668375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注：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此为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研究者发起项目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类别的界面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其他项目类别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以实际为准。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119000" y="6617553"/>
            <a:ext cx="2025000" cy="237600"/>
          </a:xfrm>
        </p:spPr>
        <p:txBody>
          <a:bodyPr>
            <a:noAutofit/>
          </a:bodyPr>
          <a:lstStyle/>
          <a:p>
            <a:r>
              <a:rPr lang="en-US" altLang="zh-CN" sz="1000" dirty="0" smtClean="0"/>
              <a:t>6</a:t>
            </a:r>
            <a:endParaRPr lang="zh-CN" altLang="en-US" sz="1000" dirty="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7295319" y="-51"/>
            <a:ext cx="1848749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059656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625199" y="182801"/>
            <a:ext cx="1820964" cy="467992"/>
          </a:xfrm>
          <a:prstGeom prst="rect">
            <a:avLst/>
          </a:prstGeom>
          <a:noFill/>
        </p:spPr>
        <p:txBody>
          <a:bodyPr wrap="square" lIns="67627" tIns="35242" rIns="67627" bIns="35242" rtlCol="0" anchor="ctr" anchorCtr="0">
            <a:no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 smtClean="0">
                <a:solidFill>
                  <a:schemeClr val="accent1"/>
                </a:solidFill>
                <a:sym typeface="+mn-ea"/>
              </a:rPr>
              <a:t>复审</a:t>
            </a:r>
            <a:r>
              <a:rPr sz="2000" b="1" smtClean="0">
                <a:solidFill>
                  <a:schemeClr val="accent1"/>
                </a:solidFill>
                <a:sym typeface="+mn-ea"/>
              </a:rPr>
              <a:t>申请</a:t>
            </a:r>
            <a:endParaRPr sz="2000" b="1" dirty="0">
              <a:solidFill>
                <a:schemeClr val="accent1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4815" y="2446446"/>
            <a:ext cx="4894643" cy="173789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68090" y="128803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新增复审申请</a:t>
            </a:r>
            <a:endParaRPr lang="en-US" altLang="zh-CN" sz="2400" b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587665" y="1547620"/>
            <a:ext cx="58235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800" b="1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左侧栏</a:t>
            </a:r>
            <a:r>
              <a:rPr lang="en-US" altLang="zh-CN" sz="1800" b="1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1800" b="1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申请报告</a:t>
            </a:r>
            <a:r>
              <a:rPr lang="en-US" altLang="zh-CN" sz="18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18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</a:t>
            </a:r>
            <a:r>
              <a:rPr lang="zh-CN" altLang="en-US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新增</a:t>
            </a:r>
            <a:r>
              <a:rPr lang="zh-CN" altLang="en-US" sz="18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1800" dirty="0" smtClea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</a:t>
            </a:r>
            <a:r>
              <a:rPr lang="zh-CN" altLang="en-US" b="1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；选择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申报类型</a:t>
            </a:r>
            <a:r>
              <a:rPr lang="en-US" altLang="zh-CN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复审申请</a:t>
            </a:r>
            <a:endParaRPr lang="zh-CN" altLang="en-US" sz="1800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9656" y="770133"/>
            <a:ext cx="656819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dirty="0" smtClean="0">
                <a:latin typeface="+mn-ea"/>
                <a:ea typeface="+mn-ea"/>
              </a:rPr>
              <a:t>审查</a:t>
            </a:r>
            <a:r>
              <a:rPr lang="zh-CN" altLang="en-US" dirty="0">
                <a:latin typeface="+mn-ea"/>
                <a:ea typeface="+mn-ea"/>
              </a:rPr>
              <a:t>决定</a:t>
            </a:r>
            <a:r>
              <a:rPr lang="zh-CN" altLang="zh-CN" dirty="0">
                <a:latin typeface="+mn-ea"/>
                <a:ea typeface="+mn-ea"/>
              </a:rPr>
              <a:t>为“</a:t>
            </a:r>
            <a:r>
              <a:rPr lang="zh-CN" altLang="zh-CN" b="1" u="sng" dirty="0">
                <a:solidFill>
                  <a:srgbClr val="C00000"/>
                </a:solidFill>
                <a:latin typeface="+mn-ea"/>
                <a:ea typeface="+mn-ea"/>
              </a:rPr>
              <a:t>必要的修改后同意</a:t>
            </a:r>
            <a:r>
              <a:rPr lang="zh-CN" altLang="zh-CN" dirty="0" smtClean="0">
                <a:latin typeface="+mn-ea"/>
                <a:ea typeface="+mn-ea"/>
              </a:rPr>
              <a:t>” </a:t>
            </a:r>
            <a:r>
              <a:rPr lang="zh-CN" altLang="en-US" dirty="0" smtClean="0">
                <a:latin typeface="+mn-ea"/>
                <a:ea typeface="+mn-ea"/>
              </a:rPr>
              <a:t>、或对</a:t>
            </a:r>
            <a:r>
              <a:rPr lang="zh-CN" altLang="en-US" dirty="0">
                <a:latin typeface="+mn-ea"/>
                <a:ea typeface="+mn-ea"/>
              </a:rPr>
              <a:t>审查决定</a:t>
            </a:r>
            <a:r>
              <a:rPr lang="zh-CN" altLang="en-US" b="1" u="sng" dirty="0">
                <a:solidFill>
                  <a:srgbClr val="C00000"/>
                </a:solidFill>
                <a:latin typeface="+mn-ea"/>
                <a:ea typeface="+mn-ea"/>
              </a:rPr>
              <a:t>有异议</a:t>
            </a:r>
            <a:r>
              <a:rPr lang="zh-CN" altLang="en-US" dirty="0" smtClean="0">
                <a:latin typeface="+mn-ea"/>
                <a:ea typeface="+mn-ea"/>
              </a:rPr>
              <a:t>时，可递交</a:t>
            </a:r>
            <a:r>
              <a:rPr lang="zh-CN" altLang="en-US" u="sng" dirty="0" smtClean="0">
                <a:latin typeface="+mn-ea"/>
                <a:ea typeface="+mn-ea"/>
              </a:rPr>
              <a:t>复审申请</a:t>
            </a:r>
            <a:endParaRPr lang="zh-CN" altLang="en-US" u="sng" dirty="0">
              <a:latin typeface="+mn-ea"/>
              <a:ea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0198" y="4272677"/>
            <a:ext cx="82413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zh-CN" altLang="en-US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复审申请表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，对委员会意见进行回复</a:t>
            </a:r>
            <a:endParaRPr lang="en-US" altLang="zh-CN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对委员会提出意见的</a:t>
            </a:r>
            <a:r>
              <a:rPr lang="zh-CN" altLang="en-US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文件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进行修改，然后上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，注明</a:t>
            </a:r>
            <a:r>
              <a:rPr lang="zh-CN" altLang="en-US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更新后的版本号和日期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其他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内容（如有）逐项上传。</a:t>
            </a:r>
            <a:endParaRPr lang="en-US" altLang="zh-CN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endParaRPr lang="en-US" altLang="zh-CN" dirty="0" smtClea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zh-CN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上报</a:t>
            </a:r>
            <a:r>
              <a:rPr lang="zh-CN" altLang="zh-CN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完成后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</a:t>
            </a:r>
            <a:r>
              <a:rPr lang="en-US" altLang="zh-CN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保存</a:t>
            </a:r>
            <a:r>
              <a:rPr lang="en-US" altLang="zh-CN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提交</a:t>
            </a:r>
            <a:r>
              <a:rPr lang="en-US" altLang="zh-CN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则</a:t>
            </a:r>
            <a:r>
              <a:rPr lang="zh-CN" altLang="en-US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完成伦理审查</a:t>
            </a:r>
            <a:r>
              <a:rPr lang="zh-CN" altLang="en-US" b="1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申报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，等候审查。</a:t>
            </a:r>
            <a:endParaRPr lang="en-US" altLang="zh-CN" dirty="0" smtClea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097819" y="6620400"/>
            <a:ext cx="2025000" cy="237600"/>
          </a:xfrm>
        </p:spPr>
        <p:txBody>
          <a:bodyPr>
            <a:noAutofit/>
          </a:bodyPr>
          <a:lstStyle/>
          <a:p>
            <a:r>
              <a:rPr lang="en-US" altLang="zh-CN" sz="1000" dirty="0" smtClean="0"/>
              <a:t>7</a:t>
            </a:r>
            <a:endParaRPr lang="zh-CN" alt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5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7295319" y="-51"/>
            <a:ext cx="1848749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059656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015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164288" y="133069"/>
            <a:ext cx="1748956" cy="467992"/>
          </a:xfrm>
          <a:prstGeom prst="rect">
            <a:avLst/>
          </a:prstGeom>
          <a:noFill/>
        </p:spPr>
        <p:txBody>
          <a:bodyPr wrap="square" lIns="67627" tIns="35242" rIns="67627" bIns="35242" rtlCol="0" anchor="ctr" anchorCtr="0">
            <a:no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 dirty="0" smtClean="0">
                <a:solidFill>
                  <a:schemeClr val="accent1"/>
                </a:solidFill>
                <a:sym typeface="+mn-ea"/>
              </a:rPr>
              <a:t>跟踪审查</a:t>
            </a:r>
            <a:r>
              <a:rPr sz="2000" b="1" dirty="0" err="1" smtClean="0">
                <a:solidFill>
                  <a:schemeClr val="accent1"/>
                </a:solidFill>
                <a:sym typeface="+mn-ea"/>
              </a:rPr>
              <a:t>申请</a:t>
            </a:r>
            <a:endParaRPr sz="2000" b="1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709166" y="1591066"/>
            <a:ext cx="5823585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8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申报</a:t>
            </a:r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类型</a:t>
            </a:r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18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所需</a:t>
            </a:r>
            <a:r>
              <a:rPr lang="zh-CN" altLang="en-US" sz="18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申请类型</a:t>
            </a:r>
            <a:r>
              <a:rPr lang="zh-CN" altLang="en-US" sz="18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5788" y="247699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新增跟踪审查申请</a:t>
            </a:r>
            <a:endParaRPr lang="en-US" altLang="zh-CN" sz="2400" b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689819" y="1217150"/>
            <a:ext cx="5823585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8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首页</a:t>
            </a:r>
            <a:r>
              <a:rPr lang="zh-CN" altLang="en-US" sz="1800" b="1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快捷键</a:t>
            </a:r>
            <a:r>
              <a:rPr lang="zh-CN" altLang="en-US" sz="18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、或</a:t>
            </a:r>
            <a:r>
              <a:rPr lang="zh-CN" altLang="en-US" sz="1800" b="1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左侧栏</a:t>
            </a:r>
            <a:r>
              <a:rPr lang="en-US" altLang="zh-CN" sz="1800" b="1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18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申请报告</a:t>
            </a:r>
            <a:r>
              <a:rPr lang="en-US" altLang="zh-CN" sz="18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18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新增</a:t>
            </a:r>
            <a:r>
              <a:rPr lang="zh-CN" altLang="en-US" sz="18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198" y="2143352"/>
            <a:ext cx="5251679" cy="192397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21925" y="3003326"/>
            <a:ext cx="398295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注：</a:t>
            </a:r>
            <a:endParaRPr lang="en-US" altLang="zh-CN" sz="1600" dirty="0" smtClean="0">
              <a:solidFill>
                <a:schemeClr val="tx1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600" b="1" dirty="0" smtClean="0">
                <a:solidFill>
                  <a:schemeClr val="tx1"/>
                </a:solidFill>
                <a:latin typeface="+mn-ea"/>
              </a:rPr>
              <a:t>修正案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：</a:t>
            </a:r>
            <a:r>
              <a:rPr lang="zh-CN" altLang="en-US" sz="1600" b="1" dirty="0" smtClean="0">
                <a:solidFill>
                  <a:schemeClr val="tx1"/>
                </a:solidFill>
                <a:latin typeface="+mn-ea"/>
              </a:rPr>
              <a:t>提出修改</a:t>
            </a:r>
            <a:endParaRPr lang="en-US" altLang="zh-CN" sz="1600" dirty="0" smtClean="0">
              <a:solidFill>
                <a:schemeClr val="tx1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600" b="1" dirty="0" smtClean="0">
                <a:solidFill>
                  <a:schemeClr val="tx1"/>
                </a:solidFill>
                <a:latin typeface="+mn-ea"/>
              </a:rPr>
              <a:t>年度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CN" altLang="zh-CN" sz="1600" b="1" dirty="0">
                <a:solidFill>
                  <a:schemeClr val="tx1"/>
                </a:solidFill>
                <a:latin typeface="+mn-ea"/>
              </a:rPr>
              <a:t>定期进展</a:t>
            </a:r>
            <a:r>
              <a:rPr lang="zh-CN" altLang="zh-CN" sz="1600" b="1" dirty="0" smtClean="0">
                <a:solidFill>
                  <a:schemeClr val="tx1"/>
                </a:solidFill>
                <a:latin typeface="+mn-ea"/>
              </a:rPr>
              <a:t>报告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：</a:t>
            </a:r>
            <a:r>
              <a:rPr lang="zh-CN" altLang="en-US" sz="1600" b="1" dirty="0" smtClean="0">
                <a:solidFill>
                  <a:srgbClr val="FF0000"/>
                </a:solidFill>
                <a:latin typeface="+mn-ea"/>
              </a:rPr>
              <a:t>延长</a:t>
            </a:r>
            <a:r>
              <a:rPr lang="zh-CN" altLang="en-US" sz="1600" b="1" dirty="0">
                <a:solidFill>
                  <a:schemeClr val="tx1"/>
                </a:solidFill>
                <a:latin typeface="+mn-ea"/>
              </a:rPr>
              <a:t>批件有效期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）</a:t>
            </a:r>
            <a:endParaRPr lang="en-US" altLang="zh-CN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6592" y="4209651"/>
            <a:ext cx="48349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zh-CN" altLang="en-US" sz="20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审查申请表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，填写基础信息。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内容逐项上传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建议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PDF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格式上传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26592" y="5265467"/>
            <a:ext cx="7167347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zh-CN" dirty="0" smtClean="0">
                <a:solidFill>
                  <a:schemeClr val="dk1"/>
                </a:solidFill>
                <a:latin typeface="+mn-ea"/>
                <a:ea typeface="+mn-ea"/>
                <a:cs typeface="微软雅黑" panose="020B0503020204020204" charset="-122"/>
              </a:rPr>
              <a:t>上报</a:t>
            </a:r>
            <a:r>
              <a:rPr lang="zh-CN" altLang="zh-CN" dirty="0">
                <a:solidFill>
                  <a:schemeClr val="dk1"/>
                </a:solidFill>
                <a:latin typeface="+mn-ea"/>
                <a:ea typeface="+mn-ea"/>
                <a:cs typeface="微软雅黑" panose="020B0503020204020204" charset="-122"/>
              </a:rPr>
              <a:t>完成后</a:t>
            </a:r>
            <a:r>
              <a:rPr lang="zh-CN" altLang="en-US" dirty="0">
                <a:solidFill>
                  <a:schemeClr val="dk1"/>
                </a:solidFill>
                <a:latin typeface="+mn-ea"/>
                <a:ea typeface="+mn-ea"/>
                <a:cs typeface="微软雅黑" panose="020B0503020204020204" charset="-122"/>
              </a:rPr>
              <a:t>点</a:t>
            </a:r>
            <a:r>
              <a:rPr lang="en-US" altLang="zh-CN" b="1" dirty="0">
                <a:solidFill>
                  <a:srgbClr val="7030A0"/>
                </a:solidFill>
                <a:latin typeface="+mn-ea"/>
                <a:ea typeface="+mn-ea"/>
                <a:cs typeface="微软雅黑" panose="020B0503020204020204" charset="-122"/>
              </a:rPr>
              <a:t>“</a:t>
            </a:r>
            <a:r>
              <a:rPr lang="zh-CN" altLang="en-US" b="1" dirty="0">
                <a:solidFill>
                  <a:srgbClr val="7030A0"/>
                </a:solidFill>
                <a:latin typeface="+mn-ea"/>
                <a:ea typeface="+mn-ea"/>
                <a:cs typeface="微软雅黑" panose="020B0503020204020204" charset="-122"/>
              </a:rPr>
              <a:t>保存</a:t>
            </a:r>
            <a:r>
              <a:rPr lang="en-US" altLang="zh-CN" b="1" dirty="0">
                <a:solidFill>
                  <a:srgbClr val="7030A0"/>
                </a:solidFill>
                <a:latin typeface="+mn-ea"/>
                <a:ea typeface="+mn-ea"/>
                <a:cs typeface="微软雅黑" panose="020B0503020204020204" charset="-122"/>
              </a:rPr>
              <a:t>”</a:t>
            </a:r>
            <a:r>
              <a:rPr lang="zh-CN" altLang="en-US" dirty="0">
                <a:solidFill>
                  <a:schemeClr val="dk1"/>
                </a:solidFill>
                <a:latin typeface="+mn-ea"/>
                <a:ea typeface="+mn-ea"/>
                <a:cs typeface="微软雅黑" panose="020B0503020204020204" charset="-122"/>
              </a:rPr>
              <a:t>，</a:t>
            </a:r>
            <a:r>
              <a:rPr lang="en-US" altLang="zh-CN" b="1" dirty="0">
                <a:solidFill>
                  <a:srgbClr val="7030A0"/>
                </a:solidFill>
                <a:latin typeface="+mn-ea"/>
                <a:ea typeface="+mn-ea"/>
                <a:cs typeface="微软雅黑" panose="020B0503020204020204" charset="-122"/>
              </a:rPr>
              <a:t>“</a:t>
            </a:r>
            <a:r>
              <a:rPr lang="zh-CN" altLang="en-US" b="1" dirty="0">
                <a:solidFill>
                  <a:srgbClr val="7030A0"/>
                </a:solidFill>
                <a:latin typeface="+mn-ea"/>
                <a:ea typeface="+mn-ea"/>
                <a:cs typeface="微软雅黑" panose="020B0503020204020204" charset="-122"/>
              </a:rPr>
              <a:t>提交</a:t>
            </a:r>
            <a:r>
              <a:rPr lang="en-US" altLang="zh-CN" b="1" dirty="0">
                <a:solidFill>
                  <a:srgbClr val="7030A0"/>
                </a:solidFill>
                <a:latin typeface="+mn-ea"/>
                <a:ea typeface="+mn-ea"/>
                <a:cs typeface="微软雅黑" panose="020B0503020204020204" charset="-122"/>
              </a:rPr>
              <a:t>”</a:t>
            </a:r>
            <a:r>
              <a:rPr lang="zh-CN" altLang="en-US" dirty="0">
                <a:solidFill>
                  <a:schemeClr val="dk1"/>
                </a:solidFill>
                <a:latin typeface="+mn-ea"/>
                <a:ea typeface="+mn-ea"/>
                <a:cs typeface="微软雅黑" panose="020B0503020204020204" charset="-122"/>
              </a:rPr>
              <a:t>则完成伦理审查申报。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dk1"/>
                </a:solidFill>
                <a:latin typeface="+mn-ea"/>
                <a:ea typeface="+mn-ea"/>
                <a:cs typeface="微软雅黑" panose="020B0503020204020204" charset="-122"/>
              </a:rPr>
              <a:t>伦理秘书对申报资料进行形式审查，形审通过后将出具受理通知。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dk1"/>
                </a:solidFill>
                <a:latin typeface="+mn-ea"/>
                <a:ea typeface="+mn-ea"/>
                <a:cs typeface="微软雅黑" panose="020B0503020204020204" charset="-122"/>
              </a:rPr>
              <a:t>申报资料进入审查流程</a:t>
            </a:r>
            <a:r>
              <a:rPr lang="zh-CN" altLang="en-US" dirty="0" smtClean="0">
                <a:solidFill>
                  <a:schemeClr val="dk1"/>
                </a:solidFill>
                <a:latin typeface="+mn-ea"/>
                <a:ea typeface="+mn-ea"/>
                <a:cs typeface="微软雅黑" panose="020B0503020204020204" charset="-122"/>
              </a:rPr>
              <a:t>。</a:t>
            </a:r>
            <a:endParaRPr lang="zh-CN" altLang="en-US" dirty="0">
              <a:solidFill>
                <a:schemeClr val="dk1"/>
              </a:solidFill>
              <a:latin typeface="+mn-ea"/>
              <a:ea typeface="+mn-ea"/>
              <a:cs typeface="微软雅黑" panose="020B050302020402020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119000" y="6601448"/>
            <a:ext cx="2025000" cy="237600"/>
          </a:xfrm>
        </p:spPr>
        <p:txBody>
          <a:bodyPr>
            <a:noAutofit/>
          </a:bodyPr>
          <a:lstStyle/>
          <a:p>
            <a:r>
              <a:rPr lang="en-US" altLang="zh-CN" sz="1000" dirty="0" smtClean="0"/>
              <a:t>8</a:t>
            </a:r>
            <a:endParaRPr lang="zh-CN" altLang="en-US" sz="1000" dirty="0"/>
          </a:p>
        </p:txBody>
      </p:sp>
      <p:sp>
        <p:nvSpPr>
          <p:cNvPr id="15" name="矩形 14"/>
          <p:cNvSpPr/>
          <p:nvPr/>
        </p:nvSpPr>
        <p:spPr>
          <a:xfrm>
            <a:off x="1453112" y="803363"/>
            <a:ext cx="527912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+mn-ea"/>
              </a:rPr>
              <a:t>初始审查</a:t>
            </a:r>
            <a:r>
              <a:rPr lang="zh-CN" altLang="en-US" b="1" dirty="0">
                <a:solidFill>
                  <a:schemeClr val="tx1"/>
                </a:solidFill>
                <a:latin typeface="+mn-ea"/>
              </a:rPr>
              <a:t>通过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后，</a:t>
            </a:r>
            <a:r>
              <a:rPr lang="zh-CN" altLang="en-US" dirty="0" smtClean="0">
                <a:latin typeface="+mn-ea"/>
              </a:rPr>
              <a:t>研究被批准开展期间递交的申请</a:t>
            </a:r>
            <a:endParaRPr lang="zh-CN" altLang="en-US" u="sng" dirty="0"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57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mZiZjg3NTA4Y2UzMzA3MTI5YmUwMjBlNzVhOTk2NGIifQ=="/>
  <p:tag name="KSO_WPP_MARK_KEY" val="a37b6a70-f496-4719-8cd3-7104de1600d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31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31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TEMPLATE_THUMBS_INDEX" val="1、3、4、7、9、12、13、14、15、17"/>
  <p:tag name="KSO_WM_TEMPLATE_SUBCATEGORY" val="0"/>
  <p:tag name="KSO_WM_TAG_VERSION" val="1.0"/>
  <p:tag name="KSO_WM_BEAUTIFY_FLAG" val="#wm#"/>
  <p:tag name="KSO_WM_TEMPLATE_CATEGORY" val="custom"/>
  <p:tag name="KSO_WM_TEMPLATE_INDEX" val="20202311"/>
  <p:tag name="KSO_WM_TEMPLATE_MASTER_TYPE" val="0"/>
  <p:tag name="KSO_WM_TEMPLATE_COLOR_TYPE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39a9df03-8d0e-429a-8bc3-8eefcc6c53c7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422eb66-bb24-47f1-b2ac-5c5fcb8d60b8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6915_1*f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演讲者："/>
  <p:tag name="KSO_WM_UNIT_SUBTYPE" val="b"/>
  <p:tag name="KSO_WM_UNIT_TEXT_FILL_FORE_SCHEMECOLOR_INDEX_BRIGHTNESS" val="0"/>
  <p:tag name="KSO_WM_UNIT_TEXT_FILL_FORE_SCHEMECOLOR_INDEX" val="5"/>
  <p:tag name="KSO_WM_UNIT_TEXT_FILL_TYPE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39a9df03-8d0e-429a-8bc3-8eefcc6c53c7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422eb66-bb24-47f1-b2ac-5c5fcb8d60b8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2311_5*l_h_a*1_2_1"/>
  <p:tag name="KSO_WM_TEMPLATE_CATEGORY" val="custom"/>
  <p:tag name="KSO_WM_TEMPLATE_INDEX" val="20202311"/>
  <p:tag name="KSO_WM_UNIT_LAYERLEVEL" val="1_1_1"/>
  <p:tag name="KSO_WM_TAG_VERSION" val="1.0"/>
  <p:tag name="KSO_WM_BEAUTIFY_FLAG" val="#wm#"/>
  <p:tag name="KSO_WM_UNIT_ISNUMDGMTITLE" val="0"/>
  <p:tag name="KSO_WM_UNIT_TEXT_FILL_FORE_SCHEMECOLOR_INDEX" val="6"/>
  <p:tag name="KSO_WM_UNIT_TEXT_FILL_TYPE" val="1"/>
  <p:tag name="KSO_WM_UNIT_USESOURCEFORMAT_APPLY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39a9df03-8d0e-429a-8bc3-8eefcc6c53c7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422eb66-bb24-47f1-b2ac-5c5fcb8d60b8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2311_5*l_h_a*1_2_1"/>
  <p:tag name="KSO_WM_TEMPLATE_CATEGORY" val="custom"/>
  <p:tag name="KSO_WM_TEMPLATE_INDEX" val="20202311"/>
  <p:tag name="KSO_WM_UNIT_LAYERLEVEL" val="1_1_1"/>
  <p:tag name="KSO_WM_TAG_VERSION" val="1.0"/>
  <p:tag name="KSO_WM_BEAUTIFY_FLAG" val="#wm#"/>
  <p:tag name="KSO_WM_UNIT_ISNUMDGMTITLE" val="0"/>
  <p:tag name="KSO_WM_UNIT_TEXT_FILL_FORE_SCHEMECOLOR_INDEX" val="6"/>
  <p:tag name="KSO_WM_UNIT_TEXT_FILL_TYPE" val="1"/>
  <p:tag name="KSO_WM_UNIT_USESOURCEFORMAT_APPLY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39a9df03-8d0e-429a-8bc3-8eefcc6c53c7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422eb66-bb24-47f1-b2ac-5c5fcb8d60b8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2311_5*l_h_a*1_2_1"/>
  <p:tag name="KSO_WM_TEMPLATE_CATEGORY" val="custom"/>
  <p:tag name="KSO_WM_TEMPLATE_INDEX" val="20202311"/>
  <p:tag name="KSO_WM_UNIT_LAYERLEVEL" val="1_1_1"/>
  <p:tag name="KSO_WM_TAG_VERSION" val="1.0"/>
  <p:tag name="KSO_WM_BEAUTIFY_FLAG" val="#wm#"/>
  <p:tag name="KSO_WM_UNIT_ISNUMDGMTITLE" val="0"/>
  <p:tag name="KSO_WM_UNIT_TEXT_FILL_FORE_SCHEMECOLOR_INDEX" val="6"/>
  <p:tag name="KSO_WM_UNIT_TEXT_FILL_TYPE" val="1"/>
  <p:tag name="KSO_WM_UNIT_USESOURCEFORMAT_APPLY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39a9df03-8d0e-429a-8bc3-8eefcc6c53c7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422eb66-bb24-47f1-b2ac-5c5fcb8d60b8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2311_5*l_h_a*1_2_1"/>
  <p:tag name="KSO_WM_TEMPLATE_CATEGORY" val="custom"/>
  <p:tag name="KSO_WM_TEMPLATE_INDEX" val="20202311"/>
  <p:tag name="KSO_WM_UNIT_LAYERLEVEL" val="1_1_1"/>
  <p:tag name="KSO_WM_TAG_VERSION" val="1.0"/>
  <p:tag name="KSO_WM_BEAUTIFY_FLAG" val="#wm#"/>
  <p:tag name="KSO_WM_UNIT_ISNUMDGMTITLE" val="0"/>
  <p:tag name="KSO_WM_UNIT_TEXT_FILL_FORE_SCHEMECOLOR_INDEX" val="6"/>
  <p:tag name="KSO_WM_UNIT_TEXT_FILL_TYPE" val="1"/>
  <p:tag name="KSO_WM_UNIT_USESOURCEFORMAT_APPLY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39a9df03-8d0e-429a-8bc3-8eefcc6c53c7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422eb66-bb24-47f1-b2ac-5c5fcb8d60b8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2311_5*l_h_a*1_2_1"/>
  <p:tag name="KSO_WM_TEMPLATE_CATEGORY" val="custom"/>
  <p:tag name="KSO_WM_TEMPLATE_INDEX" val="20202311"/>
  <p:tag name="KSO_WM_UNIT_LAYERLEVEL" val="1_1_1"/>
  <p:tag name="KSO_WM_TAG_VERSION" val="1.0"/>
  <p:tag name="KSO_WM_BEAUTIFY_FLAG" val="#wm#"/>
  <p:tag name="KSO_WM_UNIT_ISNUMDGMTITLE" val="0"/>
  <p:tag name="KSO_WM_UNIT_TEXT_FILL_FORE_SCHEMECOLOR_INDEX" val="6"/>
  <p:tag name="KSO_WM_UNIT_TEXT_FILL_TYPE" val="1"/>
  <p:tag name="KSO_WM_UNIT_USESOURCEFORMAT_APPLY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39a9df03-8d0e-429a-8bc3-8eefcc6c53c7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422eb66-bb24-47f1-b2ac-5c5fcb8d60b8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2311_5*l_h_a*1_2_1"/>
  <p:tag name="KSO_WM_TEMPLATE_CATEGORY" val="custom"/>
  <p:tag name="KSO_WM_TEMPLATE_INDEX" val="20202311"/>
  <p:tag name="KSO_WM_UNIT_LAYERLEVEL" val="1_1_1"/>
  <p:tag name="KSO_WM_TAG_VERSION" val="1.0"/>
  <p:tag name="KSO_WM_BEAUTIFY_FLAG" val="#wm#"/>
  <p:tag name="KSO_WM_UNIT_ISNUMDGMTITLE" val="0"/>
  <p:tag name="KSO_WM_UNIT_TEXT_FILL_FORE_SCHEMECOLOR_INDEX" val="6"/>
  <p:tag name="KSO_WM_UNIT_TEXT_FILL_TYPE" val="1"/>
  <p:tag name="KSO_WM_UNIT_USESOURCEFORMAT_APPLY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39a9df03-8d0e-429a-8bc3-8eefcc6c53c7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422eb66-bb24-47f1-b2ac-5c5fcb8d60b8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2311_5*l_h_a*1_2_1"/>
  <p:tag name="KSO_WM_TEMPLATE_CATEGORY" val="custom"/>
  <p:tag name="KSO_WM_TEMPLATE_INDEX" val="20202311"/>
  <p:tag name="KSO_WM_UNIT_LAYERLEVEL" val="1_1_1"/>
  <p:tag name="KSO_WM_TAG_VERSION" val="1.0"/>
  <p:tag name="KSO_WM_BEAUTIFY_FLAG" val="#wm#"/>
  <p:tag name="KSO_WM_UNIT_ISNUMDGMTITLE" val="0"/>
  <p:tag name="KSO_WM_UNIT_TEXT_FILL_FORE_SCHEMECOLOR_INDEX" val="6"/>
  <p:tag name="KSO_WM_UNIT_TEXT_FILL_TYPE" val="1"/>
  <p:tag name="KSO_WM_UNIT_USESOURCEFORMAT_APPLY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39a9df03-8d0e-429a-8bc3-8eefcc6c53c7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422eb66-bb24-47f1-b2ac-5c5fcb8d60b8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2311_5*l_h_a*1_2_1"/>
  <p:tag name="KSO_WM_TEMPLATE_CATEGORY" val="custom"/>
  <p:tag name="KSO_WM_TEMPLATE_INDEX" val="20202311"/>
  <p:tag name="KSO_WM_UNIT_LAYERLEVEL" val="1_1_1"/>
  <p:tag name="KSO_WM_TAG_VERSION" val="1.0"/>
  <p:tag name="KSO_WM_BEAUTIFY_FLAG" val="#wm#"/>
  <p:tag name="KSO_WM_UNIT_ISNUMDGMTITLE" val="0"/>
  <p:tag name="KSO_WM_UNIT_TEXT_FILL_FORE_SCHEMECOLOR_INDEX" val="6"/>
  <p:tag name="KSO_WM_UNIT_TEXT_FILL_TYPE" val="1"/>
  <p:tag name="KSO_WM_UNIT_USESOURCEFORMAT_APPLY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39a9df03-8d0e-429a-8bc3-8eefcc6c53c7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422eb66-bb24-47f1-b2ac-5c5fcb8d60b8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2311_5*l_h_a*1_2_1"/>
  <p:tag name="KSO_WM_TEMPLATE_CATEGORY" val="custom"/>
  <p:tag name="KSO_WM_TEMPLATE_INDEX" val="20202311"/>
  <p:tag name="KSO_WM_UNIT_LAYERLEVEL" val="1_1_1"/>
  <p:tag name="KSO_WM_TAG_VERSION" val="1.0"/>
  <p:tag name="KSO_WM_BEAUTIFY_FLAG" val="#wm#"/>
  <p:tag name="KSO_WM_UNIT_ISNUMDGMTITLE" val="0"/>
  <p:tag name="KSO_WM_UNIT_TEXT_FILL_FORE_SCHEMECOLOR_INDEX" val="6"/>
  <p:tag name="KSO_WM_UNIT_TEXT_FILL_TYPE" val="1"/>
  <p:tag name="KSO_WM_UNIT_USESOURCEFORMAT_APPLY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39a9df03-8d0e-429a-8bc3-8eefcc6c53c7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422eb66-bb24-47f1-b2ac-5c5fcb8d60b8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2311_5*l_h_a*1_2_1"/>
  <p:tag name="KSO_WM_TEMPLATE_CATEGORY" val="custom"/>
  <p:tag name="KSO_WM_TEMPLATE_INDEX" val="20202311"/>
  <p:tag name="KSO_WM_UNIT_LAYERLEVEL" val="1_1_1"/>
  <p:tag name="KSO_WM_TAG_VERSION" val="1.0"/>
  <p:tag name="KSO_WM_BEAUTIFY_FLAG" val="#wm#"/>
  <p:tag name="KSO_WM_UNIT_ISNUMDGMTITLE" val="0"/>
  <p:tag name="KSO_WM_UNIT_TEXT_FILL_FORE_SCHEMECOLOR_INDEX" val="6"/>
  <p:tag name="KSO_WM_UNIT_TEXT_FILL_TYPE" val="1"/>
  <p:tag name="KSO_WM_UNIT_USESOURCEFORMAT_APPLY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5"/>
  <p:tag name="KSO_WM_TEMPLATE_MASTER_THUMB_INDEX" val="12"/>
  <p:tag name="KSO_WM_TEMPLATE_THUMBS_INDEX" val="1、4、7、8、10、11、12、13、1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39a9df03-8d0e-429a-8bc3-8eefcc6c53c7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422eb66-bb24-47f1-b2ac-5c5fcb8d60b8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SM 预置配色-浅色">
      <a:dk1>
        <a:srgbClr val="000000"/>
      </a:dk1>
      <a:lt1>
        <a:srgbClr val="FFFFFF"/>
      </a:lt1>
      <a:dk2>
        <a:srgbClr val="F5F5F8"/>
      </a:dk2>
      <a:lt2>
        <a:srgbClr val="FFFFFF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2020311+++//**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4472C4"/>
      </a:accent2>
      <a:accent3>
        <a:srgbClr val="00B0F0"/>
      </a:accent3>
      <a:accent4>
        <a:srgbClr val="5B9BD5"/>
      </a:accent4>
      <a:accent5>
        <a:srgbClr val="F4B183"/>
      </a:accent5>
      <a:accent6>
        <a:srgbClr val="70AD47"/>
      </a:accent6>
      <a:hlink>
        <a:srgbClr val="ED7D3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1218</Words>
  <Application>Microsoft Office PowerPoint</Application>
  <PresentationFormat>全屏显示(4:3)</PresentationFormat>
  <Paragraphs>142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等线</vt:lpstr>
      <vt:lpstr>宋体</vt:lpstr>
      <vt:lpstr>微软雅黑</vt:lpstr>
      <vt:lpstr>Arial</vt:lpstr>
      <vt:lpstr>Times New Roman</vt:lpstr>
      <vt:lpstr>Wingdings</vt:lpstr>
      <vt:lpstr>1_默认设计模板</vt:lpstr>
      <vt:lpstr>3_Office 主题​​</vt:lpstr>
      <vt:lpstr>1_Office 主题​​</vt:lpstr>
      <vt:lpstr>临床研究/临床试验/新医疗技术 伦理审查申请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深圳市人民医院 伦理审查系统简介</dc:title>
  <dc:creator>Administrator</dc:creator>
  <cp:lastModifiedBy>Kaiqi H</cp:lastModifiedBy>
  <cp:revision>60</cp:revision>
  <dcterms:created xsi:type="dcterms:W3CDTF">2022-08-08T08:49:00Z</dcterms:created>
  <dcterms:modified xsi:type="dcterms:W3CDTF">2023-06-29T07:13:26Z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E73BB1426BA449D8B54773F144238AD9</vt:lpwstr>
  </property>
</Properties>
</file>